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88" r:id="rId1"/>
  </p:sldMasterIdLst>
  <p:notesMasterIdLst>
    <p:notesMasterId r:id="rId32"/>
  </p:notesMasterIdLst>
  <p:handoutMasterIdLst>
    <p:handoutMasterId r:id="rId33"/>
  </p:handoutMasterIdLst>
  <p:sldIdLst>
    <p:sldId id="257" r:id="rId2"/>
    <p:sldId id="258" r:id="rId3"/>
    <p:sldId id="313" r:id="rId4"/>
    <p:sldId id="262" r:id="rId5"/>
    <p:sldId id="312" r:id="rId6"/>
    <p:sldId id="263" r:id="rId7"/>
    <p:sldId id="311" r:id="rId8"/>
    <p:sldId id="267" r:id="rId9"/>
    <p:sldId id="270" r:id="rId10"/>
    <p:sldId id="271" r:id="rId11"/>
    <p:sldId id="300" r:id="rId12"/>
    <p:sldId id="274" r:id="rId13"/>
    <p:sldId id="277" r:id="rId14"/>
    <p:sldId id="302" r:id="rId15"/>
    <p:sldId id="303" r:id="rId16"/>
    <p:sldId id="279" r:id="rId17"/>
    <p:sldId id="280" r:id="rId18"/>
    <p:sldId id="304" r:id="rId19"/>
    <p:sldId id="283" r:id="rId20"/>
    <p:sldId id="305" r:id="rId21"/>
    <p:sldId id="306" r:id="rId22"/>
    <p:sldId id="309" r:id="rId23"/>
    <p:sldId id="286" r:id="rId24"/>
    <p:sldId id="287" r:id="rId25"/>
    <p:sldId id="288" r:id="rId26"/>
    <p:sldId id="289" r:id="rId27"/>
    <p:sldId id="310" r:id="rId28"/>
    <p:sldId id="293" r:id="rId29"/>
    <p:sldId id="297" r:id="rId30"/>
    <p:sldId id="299" r:id="rId31"/>
  </p:sldIdLst>
  <p:sldSz cx="9144000" cy="6858000" type="screen4x3"/>
  <p:notesSz cx="6797675" cy="9926638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ile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Stile medio 2 - Colore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Stile medio 2 - Colore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62" autoAdjust="0"/>
    <p:restoredTop sz="94662" autoAdjust="0"/>
  </p:normalViewPr>
  <p:slideViewPr>
    <p:cSldViewPr>
      <p:cViewPr>
        <p:scale>
          <a:sx n="70" d="100"/>
          <a:sy n="70" d="100"/>
        </p:scale>
        <p:origin x="-438" y="9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BE1664-A4E6-458E-8ADE-3F6C19463E72}" type="datetimeFigureOut">
              <a:rPr lang="it-IT" smtClean="0"/>
              <a:t>31/01/2017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E8930F-221F-4FD2-AFED-3BDF442F4FE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9696361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15D24B-89FB-46A2-BB30-B50F6E8AAF11}" type="datetimeFigureOut">
              <a:rPr lang="it-IT" smtClean="0"/>
              <a:t>31/01/2017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529597-523B-4E1A-95BE-F27542748F1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242539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0DF4E6-3DC7-4A94-83F7-77B0E799E554}" type="slidenum">
              <a:rPr lang="it-IT" smtClean="0"/>
              <a:t>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414227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529597-523B-4E1A-95BE-F27542748F15}" type="slidenum">
              <a:rPr lang="it-IT" smtClean="0"/>
              <a:t>22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955161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65423-F637-4909-970F-D2635DE0101D}" type="datetimeFigureOut">
              <a:rPr lang="it-IT" smtClean="0"/>
              <a:t>31/01/2017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7EDB00-3841-4F2C-BD9B-4E67AE14BF7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067473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65423-F637-4909-970F-D2635DE0101D}" type="datetimeFigureOut">
              <a:rPr lang="it-IT" smtClean="0"/>
              <a:t>31/01/2017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7EDB00-3841-4F2C-BD9B-4E67AE14BF7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639624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65423-F637-4909-970F-D2635DE0101D}" type="datetimeFigureOut">
              <a:rPr lang="it-IT" smtClean="0"/>
              <a:t>31/01/2017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7EDB00-3841-4F2C-BD9B-4E67AE14BF7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484872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65423-F637-4909-970F-D2635DE0101D}" type="datetimeFigureOut">
              <a:rPr lang="it-IT" smtClean="0"/>
              <a:t>31/01/2017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7EDB00-3841-4F2C-BD9B-4E67AE14BF7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593845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65423-F637-4909-970F-D2635DE0101D}" type="datetimeFigureOut">
              <a:rPr lang="it-IT" smtClean="0"/>
              <a:t>31/01/2017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7EDB00-3841-4F2C-BD9B-4E67AE14BF7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300132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65423-F637-4909-970F-D2635DE0101D}" type="datetimeFigureOut">
              <a:rPr lang="it-IT" smtClean="0"/>
              <a:t>31/01/2017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7EDB00-3841-4F2C-BD9B-4E67AE14BF7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516403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65423-F637-4909-970F-D2635DE0101D}" type="datetimeFigureOut">
              <a:rPr lang="it-IT" smtClean="0"/>
              <a:t>31/01/2017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7EDB00-3841-4F2C-BD9B-4E67AE14BF7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676310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65423-F637-4909-970F-D2635DE0101D}" type="datetimeFigureOut">
              <a:rPr lang="it-IT" smtClean="0"/>
              <a:t>31/01/2017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7EDB00-3841-4F2C-BD9B-4E67AE14BF7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016098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65423-F637-4909-970F-D2635DE0101D}" type="datetimeFigureOut">
              <a:rPr lang="it-IT" smtClean="0"/>
              <a:t>31/01/2017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7EDB00-3841-4F2C-BD9B-4E67AE14BF7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377764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65423-F637-4909-970F-D2635DE0101D}" type="datetimeFigureOut">
              <a:rPr lang="it-IT" smtClean="0"/>
              <a:t>31/01/2017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7EDB00-3841-4F2C-BD9B-4E67AE14BF7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54453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65423-F637-4909-970F-D2635DE0101D}" type="datetimeFigureOut">
              <a:rPr lang="it-IT" smtClean="0"/>
              <a:t>31/01/2017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7EDB00-3841-4F2C-BD9B-4E67AE14BF7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332321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365423-F637-4909-970F-D2635DE0101D}" type="datetimeFigureOut">
              <a:rPr lang="it-IT" smtClean="0"/>
              <a:t>31/01/2017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7EDB00-3841-4F2C-BD9B-4E67AE14BF7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145135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9" r:id="rId1"/>
    <p:sldLayoutId id="2147483890" r:id="rId2"/>
    <p:sldLayoutId id="2147483891" r:id="rId3"/>
    <p:sldLayoutId id="2147483892" r:id="rId4"/>
    <p:sldLayoutId id="2147483893" r:id="rId5"/>
    <p:sldLayoutId id="2147483894" r:id="rId6"/>
    <p:sldLayoutId id="2147483895" r:id="rId7"/>
    <p:sldLayoutId id="2147483896" r:id="rId8"/>
    <p:sldLayoutId id="2147483897" r:id="rId9"/>
    <p:sldLayoutId id="2147483898" r:id="rId10"/>
    <p:sldLayoutId id="214748389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t-IT" dirty="0" smtClean="0">
                <a:effectLst/>
              </a:rPr>
              <a:t/>
            </a:r>
            <a:br>
              <a:rPr lang="it-IT" dirty="0" smtClean="0">
                <a:effectLst/>
              </a:rPr>
            </a:br>
            <a:endParaRPr lang="it-IT"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79512" y="3933056"/>
            <a:ext cx="8856984" cy="2808312"/>
          </a:xfrm>
        </p:spPr>
        <p:txBody>
          <a:bodyPr>
            <a:normAutofit/>
          </a:bodyPr>
          <a:lstStyle/>
          <a:p>
            <a:pPr algn="l"/>
            <a:endParaRPr lang="it-IT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endParaRPr lang="it-IT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endParaRPr lang="it-IT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endParaRPr lang="it-IT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endParaRPr lang="it-IT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endParaRPr lang="it-IT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2656"/>
            <a:ext cx="1447800" cy="1609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CasellaDiTesto 3"/>
          <p:cNvSpPr txBox="1"/>
          <p:nvPr/>
        </p:nvSpPr>
        <p:spPr>
          <a:xfrm>
            <a:off x="2005608" y="332656"/>
            <a:ext cx="619268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Università degli studi G. </a:t>
            </a:r>
            <a:r>
              <a:rPr lang="it-IT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d’Annunzio  </a:t>
            </a:r>
          </a:p>
          <a:p>
            <a:pPr algn="ctr"/>
            <a:r>
              <a:rPr lang="it-IT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Chieti – Pescara</a:t>
            </a:r>
          </a:p>
          <a:p>
            <a:r>
              <a:rPr lang="it-IT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Corso di Laurea </a:t>
            </a:r>
            <a:r>
              <a:rPr lang="it-IT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in:</a:t>
            </a:r>
          </a:p>
          <a:p>
            <a:pPr algn="ctr"/>
            <a:r>
              <a:rPr lang="it-IT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Economia </a:t>
            </a:r>
            <a:r>
              <a:rPr lang="it-IT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 Informatica per L’impresa</a:t>
            </a:r>
            <a:endParaRPr lang="it-IT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it-IT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CasellaDiTesto 4"/>
          <p:cNvSpPr txBox="1"/>
          <p:nvPr/>
        </p:nvSpPr>
        <p:spPr>
          <a:xfrm>
            <a:off x="2483768" y="2351773"/>
            <a:ext cx="444224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3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Gli Equilibri Correlati</a:t>
            </a:r>
          </a:p>
          <a:p>
            <a:pPr algn="ctr"/>
            <a:r>
              <a:rPr lang="it-IT" sz="3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di Aumann</a:t>
            </a:r>
          </a:p>
        </p:txBody>
      </p:sp>
      <p:sp>
        <p:nvSpPr>
          <p:cNvPr id="6" name="CasellaDiTesto 5"/>
          <p:cNvSpPr txBox="1"/>
          <p:nvPr/>
        </p:nvSpPr>
        <p:spPr>
          <a:xfrm>
            <a:off x="173460" y="5085184"/>
            <a:ext cx="22322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Laureando:</a:t>
            </a:r>
          </a:p>
          <a:p>
            <a:endParaRPr lang="it-IT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it-IT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Marco Di Giovanni</a:t>
            </a:r>
            <a:endParaRPr lang="it-IT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CasellaDiTesto 6"/>
          <p:cNvSpPr txBox="1"/>
          <p:nvPr/>
        </p:nvSpPr>
        <p:spPr>
          <a:xfrm>
            <a:off x="6660232" y="5085184"/>
            <a:ext cx="216181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Relatore:</a:t>
            </a:r>
          </a:p>
          <a:p>
            <a:endParaRPr lang="it-IT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it-IT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Dott. Raffaele Mosca</a:t>
            </a:r>
            <a:endParaRPr lang="it-IT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5764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008112"/>
          </a:xfrm>
        </p:spPr>
        <p:txBody>
          <a:bodyPr/>
          <a:lstStyle/>
          <a:p>
            <a:r>
              <a:rPr lang="it-IT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Cos’è un gioco?</a:t>
            </a:r>
            <a:endParaRPr lang="it-IT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95536" y="1052736"/>
            <a:ext cx="8229600" cy="5544616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it-IT" sz="3000" dirty="0"/>
              <a:t>Un </a:t>
            </a:r>
            <a:r>
              <a:rPr lang="it-IT" sz="3000" i="1" dirty="0"/>
              <a:t>gioco </a:t>
            </a:r>
            <a:r>
              <a:rPr lang="it-IT" sz="3000" dirty="0"/>
              <a:t>è una situazione in cui individui </a:t>
            </a:r>
            <a:r>
              <a:rPr lang="it-IT" sz="3000" dirty="0" smtClean="0"/>
              <a:t>(</a:t>
            </a:r>
            <a:r>
              <a:rPr lang="it-IT" sz="3000" i="1" dirty="0"/>
              <a:t>giocatori</a:t>
            </a:r>
            <a:r>
              <a:rPr lang="it-IT" sz="3000" dirty="0"/>
              <a:t>) possono scegliere ognuno un certo comportamento (</a:t>
            </a:r>
            <a:r>
              <a:rPr lang="it-IT" sz="3000" i="1" dirty="0"/>
              <a:t>strategia</a:t>
            </a:r>
            <a:r>
              <a:rPr lang="it-IT" sz="3000" dirty="0"/>
              <a:t>) con il fine di massimizzare il proprio guadagno (</a:t>
            </a:r>
            <a:r>
              <a:rPr lang="it-IT" sz="3000" i="1" dirty="0"/>
              <a:t>payoff</a:t>
            </a:r>
            <a:r>
              <a:rPr lang="it-IT" sz="3000" dirty="0"/>
              <a:t>), tenendo conto però che il </a:t>
            </a:r>
            <a:r>
              <a:rPr lang="it-IT" sz="3000" dirty="0" smtClean="0"/>
              <a:t>proprio </a:t>
            </a:r>
            <a:r>
              <a:rPr lang="it-IT" sz="3000" dirty="0"/>
              <a:t>payoff dipende </a:t>
            </a:r>
            <a:r>
              <a:rPr lang="it-IT" sz="3000" dirty="0" smtClean="0"/>
              <a:t>dalle </a:t>
            </a:r>
            <a:r>
              <a:rPr lang="it-IT" sz="3000" dirty="0"/>
              <a:t>strategie scelte da tutti i giocatori. </a:t>
            </a:r>
          </a:p>
          <a:p>
            <a:pPr marL="0" indent="0" algn="just">
              <a:buNone/>
            </a:pPr>
            <a:r>
              <a:rPr lang="it-IT" sz="3000" dirty="0"/>
              <a:t>Lo scopo della Teoria dei Giochi è prevedere il comportamento dei giocatori – ipotizzando che </a:t>
            </a:r>
            <a:r>
              <a:rPr lang="it-IT" sz="3000" dirty="0" smtClean="0"/>
              <a:t>essi interagiscano consapevolmente e che essi siano razionali (e che ciò sia conoscenza comune …) </a:t>
            </a:r>
            <a:r>
              <a:rPr lang="it-IT" sz="3000" dirty="0"/>
              <a:t>– e quindi l'esito di un gioco.</a:t>
            </a:r>
          </a:p>
          <a:p>
            <a:pPr algn="just"/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960815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07504" y="260648"/>
            <a:ext cx="4032448" cy="922114"/>
          </a:xfrm>
        </p:spPr>
        <p:txBody>
          <a:bodyPr>
            <a:normAutofit fontScale="90000"/>
          </a:bodyPr>
          <a:lstStyle/>
          <a:p>
            <a:r>
              <a:rPr lang="it-IT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Rappresentazione in Forma Normale</a:t>
            </a:r>
            <a:endParaRPr lang="it-IT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107504" y="1484784"/>
            <a:ext cx="4176464" cy="5157192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it-IT" sz="2000" dirty="0" smtClean="0"/>
              <a:t>Essa specifica:</a:t>
            </a:r>
            <a:r>
              <a:rPr lang="it-IT" sz="2000" b="1" dirty="0" smtClean="0"/>
              <a:t> </a:t>
            </a:r>
          </a:p>
          <a:p>
            <a:pPr marL="0" indent="0" algn="just">
              <a:buNone/>
            </a:pPr>
            <a:endParaRPr lang="it-IT" sz="2000" b="1" dirty="0" smtClean="0"/>
          </a:p>
          <a:p>
            <a:pPr marL="0" indent="0" algn="just">
              <a:buNone/>
            </a:pPr>
            <a:r>
              <a:rPr lang="it-IT" sz="2000" b="1" dirty="0" smtClean="0"/>
              <a:t>1) </a:t>
            </a:r>
            <a:r>
              <a:rPr lang="it-IT" sz="2000" dirty="0" smtClean="0"/>
              <a:t>L'insieme </a:t>
            </a:r>
            <a:r>
              <a:rPr lang="it-IT" sz="2000" dirty="0"/>
              <a:t>dei </a:t>
            </a:r>
            <a:r>
              <a:rPr lang="it-IT" sz="2000" dirty="0" smtClean="0"/>
              <a:t>giocatori, </a:t>
            </a:r>
            <a:r>
              <a:rPr lang="it-IT" sz="2000" dirty="0"/>
              <a:t>sia </a:t>
            </a:r>
            <a:r>
              <a:rPr lang="it-IT" sz="2000" dirty="0" smtClean="0"/>
              <a:t>{</a:t>
            </a:r>
            <a:r>
              <a:rPr lang="it-IT" sz="2000" dirty="0"/>
              <a:t>1, ..., </a:t>
            </a:r>
            <a:r>
              <a:rPr lang="it-IT" sz="2000" i="1" dirty="0"/>
              <a:t>n</a:t>
            </a:r>
            <a:r>
              <a:rPr lang="it-IT" sz="2000" dirty="0"/>
              <a:t>};</a:t>
            </a:r>
          </a:p>
          <a:p>
            <a:pPr algn="just"/>
            <a:endParaRPr lang="it-IT" sz="2000" dirty="0"/>
          </a:p>
          <a:p>
            <a:pPr marL="0" indent="0" algn="just">
              <a:buNone/>
            </a:pPr>
            <a:r>
              <a:rPr lang="it-IT" sz="2000" b="1" dirty="0"/>
              <a:t>2</a:t>
            </a:r>
            <a:r>
              <a:rPr lang="it-IT" sz="2000" b="1" dirty="0" smtClean="0"/>
              <a:t>) </a:t>
            </a:r>
            <a:r>
              <a:rPr lang="it-IT" sz="2000" dirty="0" smtClean="0"/>
              <a:t>Per </a:t>
            </a:r>
            <a:r>
              <a:rPr lang="it-IT" sz="2000" i="1" dirty="0" smtClean="0"/>
              <a:t>i=</a:t>
            </a:r>
            <a:r>
              <a:rPr lang="it-IT" sz="2000" dirty="0" smtClean="0"/>
              <a:t>1</a:t>
            </a:r>
            <a:r>
              <a:rPr lang="it-IT" sz="2000" dirty="0"/>
              <a:t>,...,</a:t>
            </a:r>
            <a:r>
              <a:rPr lang="it-IT" sz="2000" i="1" dirty="0"/>
              <a:t>n</a:t>
            </a:r>
            <a:r>
              <a:rPr lang="it-IT" sz="2000" dirty="0"/>
              <a:t>, l'insieme delle </a:t>
            </a:r>
            <a:r>
              <a:rPr lang="it-IT" sz="2000" dirty="0" smtClean="0"/>
              <a:t>strategie (possibili) </a:t>
            </a:r>
            <a:r>
              <a:rPr lang="it-IT" sz="2000" dirty="0"/>
              <a:t>del giocatore </a:t>
            </a:r>
            <a:r>
              <a:rPr lang="it-IT" sz="2000" i="1" dirty="0"/>
              <a:t>i</a:t>
            </a:r>
            <a:r>
              <a:rPr lang="it-IT" sz="2000" dirty="0"/>
              <a:t>, sia </a:t>
            </a:r>
            <a:r>
              <a:rPr lang="it-IT" sz="2000" i="1" dirty="0"/>
              <a:t>S</a:t>
            </a:r>
            <a:r>
              <a:rPr lang="it-IT" sz="2000" i="1" baseline="-25000" dirty="0"/>
              <a:t>i</a:t>
            </a:r>
            <a:r>
              <a:rPr lang="it-IT" sz="2000" i="1" dirty="0"/>
              <a:t> </a:t>
            </a:r>
            <a:r>
              <a:rPr lang="it-IT" sz="2000" dirty="0"/>
              <a:t>;</a:t>
            </a:r>
          </a:p>
          <a:p>
            <a:pPr algn="just"/>
            <a:endParaRPr lang="it-IT" sz="2000" dirty="0"/>
          </a:p>
          <a:p>
            <a:pPr marL="0" indent="0" algn="just">
              <a:buNone/>
            </a:pPr>
            <a:r>
              <a:rPr lang="it-IT" sz="2000" b="1" dirty="0" smtClean="0"/>
              <a:t>3) </a:t>
            </a:r>
            <a:r>
              <a:rPr lang="it-IT" sz="2000" dirty="0" smtClean="0"/>
              <a:t>Per </a:t>
            </a:r>
            <a:r>
              <a:rPr lang="it-IT" sz="2000" i="1" dirty="0"/>
              <a:t>i=</a:t>
            </a:r>
            <a:r>
              <a:rPr lang="it-IT" sz="2000" dirty="0"/>
              <a:t>1,...,</a:t>
            </a:r>
            <a:r>
              <a:rPr lang="it-IT" sz="2000" i="1" dirty="0"/>
              <a:t>n</a:t>
            </a:r>
            <a:r>
              <a:rPr lang="it-IT" sz="2000" dirty="0"/>
              <a:t>, la funzione di payoff del giocatore </a:t>
            </a:r>
            <a:r>
              <a:rPr lang="it-IT" sz="2000" i="1" dirty="0"/>
              <a:t>i</a:t>
            </a:r>
            <a:r>
              <a:rPr lang="it-IT" sz="2000" dirty="0"/>
              <a:t>, sia </a:t>
            </a:r>
            <a:r>
              <a:rPr lang="it-IT" sz="2000" i="1" dirty="0" err="1" smtClean="0"/>
              <a:t>u</a:t>
            </a:r>
            <a:r>
              <a:rPr lang="it-IT" sz="2000" i="1" baseline="-25000" dirty="0" err="1" smtClean="0"/>
              <a:t>i</a:t>
            </a:r>
            <a:r>
              <a:rPr lang="it-IT" sz="2000" i="1" baseline="-25000" dirty="0" smtClean="0"/>
              <a:t> </a:t>
            </a:r>
            <a:r>
              <a:rPr lang="it-IT" sz="2000" dirty="0" smtClean="0"/>
              <a:t>: </a:t>
            </a:r>
            <a:r>
              <a:rPr lang="it-IT" sz="2000" i="1" dirty="0" smtClean="0"/>
              <a:t>S</a:t>
            </a:r>
            <a:r>
              <a:rPr lang="it-IT" sz="2000" baseline="-25000" dirty="0" smtClean="0"/>
              <a:t>1</a:t>
            </a:r>
            <a:r>
              <a:rPr lang="it-IT" sz="2000" dirty="0"/>
              <a:t>×…×</a:t>
            </a:r>
            <a:r>
              <a:rPr lang="it-IT" sz="2000" i="1" dirty="0"/>
              <a:t>S</a:t>
            </a:r>
            <a:r>
              <a:rPr lang="it-IT" sz="2000" i="1" baseline="-25000" dirty="0"/>
              <a:t>n</a:t>
            </a:r>
            <a:r>
              <a:rPr lang="it-IT" sz="2000" dirty="0" smtClean="0"/>
              <a:t>→ R</a:t>
            </a:r>
            <a:r>
              <a:rPr lang="it-IT" sz="2000" i="1" dirty="0" smtClean="0"/>
              <a:t>, </a:t>
            </a:r>
            <a:r>
              <a:rPr lang="it-IT" sz="2000" dirty="0"/>
              <a:t>la quale associa a ogni combinazione di strategie dei giocatori il payoff del giocatore </a:t>
            </a:r>
            <a:r>
              <a:rPr lang="it-IT" sz="2000" i="1" dirty="0"/>
              <a:t>i</a:t>
            </a:r>
            <a:r>
              <a:rPr lang="it-IT" sz="2000" dirty="0"/>
              <a:t>.</a:t>
            </a:r>
          </a:p>
          <a:p>
            <a:pPr algn="just"/>
            <a:endParaRPr lang="it-IT" sz="2000" b="1" dirty="0"/>
          </a:p>
          <a:p>
            <a:pPr marL="0" indent="0" algn="just">
              <a:buNone/>
            </a:pPr>
            <a:r>
              <a:rPr lang="it-IT" sz="2000" b="1" dirty="0"/>
              <a:t>Questo gioco è indicato con: </a:t>
            </a:r>
          </a:p>
          <a:p>
            <a:pPr marL="0" indent="0" algn="just">
              <a:buNone/>
            </a:pPr>
            <a:r>
              <a:rPr lang="it-IT" sz="2000" b="1" i="1" dirty="0" smtClean="0"/>
              <a:t>G </a:t>
            </a:r>
            <a:r>
              <a:rPr lang="it-IT" sz="2000" b="1" dirty="0" smtClean="0"/>
              <a:t>= {</a:t>
            </a:r>
            <a:r>
              <a:rPr lang="it-IT" sz="2000" b="1" i="1" dirty="0"/>
              <a:t>S</a:t>
            </a:r>
            <a:r>
              <a:rPr lang="it-IT" sz="2000" b="1" baseline="-25000" dirty="0"/>
              <a:t>1</a:t>
            </a:r>
            <a:r>
              <a:rPr lang="it-IT" sz="2000" b="1" i="1" dirty="0"/>
              <a:t>,…,S</a:t>
            </a:r>
            <a:r>
              <a:rPr lang="it-IT" sz="2000" b="1" i="1" baseline="-25000" dirty="0"/>
              <a:t>n</a:t>
            </a:r>
            <a:r>
              <a:rPr lang="it-IT" sz="2000" b="1" dirty="0"/>
              <a:t>;</a:t>
            </a:r>
            <a:r>
              <a:rPr lang="it-IT" sz="2000" b="1" i="1" dirty="0"/>
              <a:t> u</a:t>
            </a:r>
            <a:r>
              <a:rPr lang="it-IT" sz="2000" b="1" baseline="-25000" dirty="0"/>
              <a:t>1</a:t>
            </a:r>
            <a:r>
              <a:rPr lang="it-IT" sz="2000" b="1" dirty="0"/>
              <a:t> </a:t>
            </a:r>
            <a:r>
              <a:rPr lang="it-IT" sz="2000" b="1" i="1" dirty="0"/>
              <a:t>,…,u</a:t>
            </a:r>
            <a:r>
              <a:rPr lang="it-IT" sz="2000" b="1" i="1" baseline="-25000" dirty="0"/>
              <a:t>n</a:t>
            </a:r>
            <a:r>
              <a:rPr lang="it-IT" sz="2000" b="1" dirty="0"/>
              <a:t>}.</a:t>
            </a:r>
          </a:p>
          <a:p>
            <a:endParaRPr lang="it-IT" sz="2200" dirty="0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427984" y="116632"/>
            <a:ext cx="4608512" cy="4248473"/>
          </a:xfrm>
        </p:spPr>
        <p:txBody>
          <a:bodyPr>
            <a:normAutofit fontScale="77500" lnSpcReduction="20000"/>
          </a:bodyPr>
          <a:lstStyle/>
          <a:p>
            <a:pPr marL="0" indent="0" algn="just">
              <a:buNone/>
            </a:pPr>
            <a:r>
              <a:rPr lang="it-IT" sz="2900" dirty="0"/>
              <a:t>In questa tesi tratteremo </a:t>
            </a:r>
            <a:r>
              <a:rPr lang="it-IT" sz="2900" u="sng" dirty="0"/>
              <a:t>giochi non </a:t>
            </a:r>
            <a:r>
              <a:rPr lang="it-IT" sz="2900" u="sng" dirty="0" smtClean="0"/>
              <a:t>cooperativi</a:t>
            </a:r>
            <a:r>
              <a:rPr lang="it-IT" sz="2900" dirty="0" smtClean="0"/>
              <a:t> (cioè </a:t>
            </a:r>
            <a:r>
              <a:rPr lang="it-IT" sz="2900" dirty="0"/>
              <a:t>giochi in cui non sono ammessi accordi vincolanti fra i </a:t>
            </a:r>
            <a:r>
              <a:rPr lang="it-IT" sz="2900" dirty="0" smtClean="0"/>
              <a:t>giocatori), in </a:t>
            </a:r>
            <a:r>
              <a:rPr lang="it-IT" sz="2900" dirty="0"/>
              <a:t>particolare </a:t>
            </a:r>
            <a:r>
              <a:rPr lang="it-IT" sz="2900" u="sng" dirty="0" smtClean="0"/>
              <a:t>giochi statici</a:t>
            </a:r>
            <a:r>
              <a:rPr lang="it-IT" sz="2900" dirty="0" smtClean="0"/>
              <a:t> </a:t>
            </a:r>
            <a:r>
              <a:rPr lang="it-IT" sz="2900" u="sng" dirty="0"/>
              <a:t>con informazione </a:t>
            </a:r>
            <a:r>
              <a:rPr lang="it-IT" sz="2900" u="sng" dirty="0" smtClean="0"/>
              <a:t>completa</a:t>
            </a:r>
            <a:r>
              <a:rPr lang="it-IT" sz="2900" dirty="0" smtClean="0"/>
              <a:t> </a:t>
            </a:r>
            <a:r>
              <a:rPr lang="it-IT" sz="2900" dirty="0"/>
              <a:t>con due </a:t>
            </a:r>
            <a:r>
              <a:rPr lang="it-IT" sz="2900" dirty="0" smtClean="0"/>
              <a:t>giocatori </a:t>
            </a:r>
            <a:r>
              <a:rPr lang="it-IT" sz="2900" dirty="0"/>
              <a:t>ognuno con due </a:t>
            </a:r>
            <a:r>
              <a:rPr lang="it-IT" sz="2900" dirty="0" smtClean="0"/>
              <a:t>(possibili) strategie</a:t>
            </a:r>
            <a:r>
              <a:rPr lang="it-IT" sz="2900" dirty="0"/>
              <a:t>, cioè del tipo </a:t>
            </a:r>
          </a:p>
          <a:p>
            <a:pPr marL="0" indent="0" algn="just">
              <a:buNone/>
            </a:pPr>
            <a:r>
              <a:rPr lang="it-IT" sz="2900" i="1" dirty="0"/>
              <a:t>G </a:t>
            </a:r>
            <a:r>
              <a:rPr lang="it-IT" sz="2900" dirty="0"/>
              <a:t>= {</a:t>
            </a:r>
            <a:r>
              <a:rPr lang="it-IT" sz="2900" i="1" dirty="0"/>
              <a:t>S</a:t>
            </a:r>
            <a:r>
              <a:rPr lang="it-IT" sz="2900" baseline="-25000" dirty="0"/>
              <a:t>1</a:t>
            </a:r>
            <a:r>
              <a:rPr lang="it-IT" sz="2900" dirty="0"/>
              <a:t>, </a:t>
            </a:r>
            <a:r>
              <a:rPr lang="it-IT" sz="2900" i="1" dirty="0"/>
              <a:t>S</a:t>
            </a:r>
            <a:r>
              <a:rPr lang="it-IT" sz="2900" baseline="-25000" dirty="0"/>
              <a:t>2</a:t>
            </a:r>
            <a:r>
              <a:rPr lang="it-IT" sz="2900" i="1" dirty="0"/>
              <a:t> </a:t>
            </a:r>
            <a:r>
              <a:rPr lang="it-IT" sz="2900" dirty="0"/>
              <a:t>;</a:t>
            </a:r>
            <a:r>
              <a:rPr lang="it-IT" sz="2900" i="1" dirty="0"/>
              <a:t> u</a:t>
            </a:r>
            <a:r>
              <a:rPr lang="it-IT" sz="2900" baseline="-25000" dirty="0"/>
              <a:t>1</a:t>
            </a:r>
            <a:r>
              <a:rPr lang="it-IT" sz="2900" dirty="0"/>
              <a:t> </a:t>
            </a:r>
            <a:r>
              <a:rPr lang="it-IT" sz="2900" i="1" dirty="0"/>
              <a:t>,u</a:t>
            </a:r>
            <a:r>
              <a:rPr lang="it-IT" sz="2900" baseline="-25000" dirty="0"/>
              <a:t>2</a:t>
            </a:r>
            <a:r>
              <a:rPr lang="it-IT" sz="2900" dirty="0"/>
              <a:t>} con </a:t>
            </a:r>
          </a:p>
          <a:p>
            <a:pPr marL="0" indent="0" algn="just">
              <a:buNone/>
            </a:pPr>
            <a:r>
              <a:rPr lang="it-IT" sz="2900" i="1" dirty="0"/>
              <a:t>S</a:t>
            </a:r>
            <a:r>
              <a:rPr lang="it-IT" sz="2900" baseline="-25000" dirty="0"/>
              <a:t>1</a:t>
            </a:r>
            <a:r>
              <a:rPr lang="it-IT" sz="2900" dirty="0"/>
              <a:t>={A, B} e </a:t>
            </a:r>
            <a:r>
              <a:rPr lang="it-IT" sz="2900" i="1" dirty="0"/>
              <a:t>S</a:t>
            </a:r>
            <a:r>
              <a:rPr lang="it-IT" sz="2900" baseline="-25000" dirty="0"/>
              <a:t>2</a:t>
            </a:r>
            <a:r>
              <a:rPr lang="it-IT" sz="2900" dirty="0"/>
              <a:t>={C, D}. </a:t>
            </a:r>
          </a:p>
          <a:p>
            <a:pPr algn="just"/>
            <a:endParaRPr lang="it-IT" sz="2900" dirty="0"/>
          </a:p>
          <a:p>
            <a:pPr marL="0" indent="0" algn="just">
              <a:buNone/>
            </a:pPr>
            <a:r>
              <a:rPr lang="it-IT" sz="2900" dirty="0"/>
              <a:t>Tali giochi verranno rappresentati con una tabella come </a:t>
            </a:r>
            <a:r>
              <a:rPr lang="it-IT" sz="2900" dirty="0" smtClean="0"/>
              <a:t>di seguito.</a:t>
            </a:r>
            <a:endParaRPr lang="it-IT" sz="2900" dirty="0"/>
          </a:p>
          <a:p>
            <a:endParaRPr lang="it-IT" dirty="0"/>
          </a:p>
        </p:txBody>
      </p:sp>
      <p:graphicFrame>
        <p:nvGraphicFramePr>
          <p:cNvPr id="5" name="Tabel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4900324"/>
              </p:ext>
            </p:extLst>
          </p:nvPr>
        </p:nvGraphicFramePr>
        <p:xfrm>
          <a:off x="4427985" y="4077072"/>
          <a:ext cx="4608510" cy="2664297"/>
        </p:xfrm>
        <a:graphic>
          <a:graphicData uri="http://schemas.openxmlformats.org/drawingml/2006/table">
            <a:tbl>
              <a:tblPr firstRow="1" firstCol="1" bandRow="1" bandCol="1">
                <a:tableStyleId>{5C22544A-7EE6-4342-B048-85BDC9FD1C3A}</a:tableStyleId>
              </a:tblPr>
              <a:tblGrid>
                <a:gridCol w="1536170"/>
                <a:gridCol w="1536170"/>
                <a:gridCol w="1536170"/>
              </a:tblGrid>
              <a:tr h="88809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>
                          <a:effectLst/>
                        </a:rPr>
                        <a:t>I/II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>
                          <a:effectLst/>
                        </a:rPr>
                        <a:t>C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>
                          <a:effectLst/>
                        </a:rPr>
                        <a:t>D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88809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>
                          <a:effectLst/>
                        </a:rPr>
                        <a:t>A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>
                          <a:effectLst/>
                        </a:rPr>
                        <a:t>u</a:t>
                      </a:r>
                      <a:r>
                        <a:rPr lang="it-IT" sz="1600" b="1" baseline="-25000" dirty="0">
                          <a:effectLst/>
                        </a:rPr>
                        <a:t>1</a:t>
                      </a:r>
                      <a:r>
                        <a:rPr lang="it-IT" sz="1600" b="1" dirty="0">
                          <a:effectLst/>
                        </a:rPr>
                        <a:t>(A, C), u</a:t>
                      </a:r>
                      <a:r>
                        <a:rPr lang="it-IT" sz="1600" b="1" baseline="-25000" dirty="0">
                          <a:effectLst/>
                        </a:rPr>
                        <a:t>2</a:t>
                      </a:r>
                      <a:r>
                        <a:rPr lang="it-IT" sz="1600" b="1" dirty="0">
                          <a:effectLst/>
                        </a:rPr>
                        <a:t>(A, C)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>
                          <a:effectLst/>
                        </a:rPr>
                        <a:t>u</a:t>
                      </a:r>
                      <a:r>
                        <a:rPr lang="it-IT" sz="1600" b="1" baseline="-25000" dirty="0">
                          <a:effectLst/>
                        </a:rPr>
                        <a:t>1</a:t>
                      </a:r>
                      <a:r>
                        <a:rPr lang="it-IT" sz="1600" b="1" dirty="0">
                          <a:effectLst/>
                        </a:rPr>
                        <a:t>(A, D</a:t>
                      </a:r>
                      <a:r>
                        <a:rPr lang="it-IT" sz="1600" b="1" dirty="0" smtClean="0">
                          <a:effectLst/>
                        </a:rPr>
                        <a:t>),u</a:t>
                      </a:r>
                      <a:r>
                        <a:rPr lang="it-IT" sz="1600" b="1" baseline="-25000" dirty="0" smtClean="0">
                          <a:effectLst/>
                        </a:rPr>
                        <a:t>2</a:t>
                      </a:r>
                      <a:r>
                        <a:rPr lang="it-IT" sz="1600" b="1" dirty="0" smtClean="0">
                          <a:effectLst/>
                        </a:rPr>
                        <a:t>(A</a:t>
                      </a:r>
                      <a:r>
                        <a:rPr lang="it-IT" sz="1600" b="1" dirty="0">
                          <a:effectLst/>
                        </a:rPr>
                        <a:t>, D)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88809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>
                          <a:effectLst/>
                        </a:rPr>
                        <a:t>B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>
                          <a:effectLst/>
                        </a:rPr>
                        <a:t>u</a:t>
                      </a:r>
                      <a:r>
                        <a:rPr lang="it-IT" sz="1600" b="1" baseline="-25000" dirty="0">
                          <a:effectLst/>
                        </a:rPr>
                        <a:t>1</a:t>
                      </a:r>
                      <a:r>
                        <a:rPr lang="it-IT" sz="1600" b="1" dirty="0">
                          <a:effectLst/>
                        </a:rPr>
                        <a:t>(B, C), u</a:t>
                      </a:r>
                      <a:r>
                        <a:rPr lang="it-IT" sz="1600" b="1" baseline="-25000" dirty="0">
                          <a:effectLst/>
                        </a:rPr>
                        <a:t>2</a:t>
                      </a:r>
                      <a:r>
                        <a:rPr lang="it-IT" sz="1600" b="1" dirty="0">
                          <a:effectLst/>
                        </a:rPr>
                        <a:t>(B, C)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>
                          <a:effectLst/>
                        </a:rPr>
                        <a:t>u</a:t>
                      </a:r>
                      <a:r>
                        <a:rPr lang="it-IT" sz="1600" b="1" baseline="-25000" dirty="0">
                          <a:effectLst/>
                        </a:rPr>
                        <a:t>1</a:t>
                      </a:r>
                      <a:r>
                        <a:rPr lang="it-IT" sz="1600" b="1" dirty="0">
                          <a:effectLst/>
                        </a:rPr>
                        <a:t>(B, D), u</a:t>
                      </a:r>
                      <a:r>
                        <a:rPr lang="it-IT" sz="1600" b="1" baseline="-25000" dirty="0">
                          <a:effectLst/>
                        </a:rPr>
                        <a:t>2</a:t>
                      </a:r>
                      <a:r>
                        <a:rPr lang="it-IT" sz="1600" b="1" dirty="0">
                          <a:effectLst/>
                        </a:rPr>
                        <a:t>(B, D)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80444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olo 4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080120"/>
          </a:xfrm>
        </p:spPr>
        <p:txBody>
          <a:bodyPr/>
          <a:lstStyle/>
          <a:p>
            <a:r>
              <a:rPr lang="it-IT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Approccio di Nash</a:t>
            </a:r>
            <a:endParaRPr lang="it-IT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Segnaposto contenuto 5"/>
          <p:cNvSpPr>
            <a:spLocks noGrp="1"/>
          </p:cNvSpPr>
          <p:nvPr>
            <p:ph idx="1"/>
          </p:nvPr>
        </p:nvSpPr>
        <p:spPr>
          <a:xfrm>
            <a:off x="323528" y="1052736"/>
            <a:ext cx="8496944" cy="5472608"/>
          </a:xfrm>
        </p:spPr>
        <p:txBody>
          <a:bodyPr numCol="3" spcCol="540000">
            <a:normAutofit fontScale="62500" lnSpcReduction="20000"/>
          </a:bodyPr>
          <a:lstStyle/>
          <a:p>
            <a:pPr marL="0" indent="0" algn="just">
              <a:buNone/>
            </a:pPr>
            <a:endParaRPr lang="it-IT" sz="4000" dirty="0" smtClean="0"/>
          </a:p>
          <a:p>
            <a:pPr marL="0" indent="0" algn="just">
              <a:buNone/>
            </a:pPr>
            <a:r>
              <a:rPr lang="it-IT" sz="4000" dirty="0" smtClean="0"/>
              <a:t>Afferma </a:t>
            </a:r>
            <a:r>
              <a:rPr lang="it-IT" sz="4000" dirty="0"/>
              <a:t>che il </a:t>
            </a:r>
            <a:r>
              <a:rPr lang="it-IT" sz="4000" dirty="0" smtClean="0"/>
              <a:t>comportamento </a:t>
            </a:r>
            <a:r>
              <a:rPr lang="it-IT" sz="4000" dirty="0"/>
              <a:t>dei giocatori è quello di convergere verso un esito del gioco chiamato Equilibrio di Nash e indicato di seguito con EN</a:t>
            </a:r>
            <a:r>
              <a:rPr lang="it-IT" sz="4000" dirty="0" smtClean="0"/>
              <a:t>.</a:t>
            </a:r>
          </a:p>
          <a:p>
            <a:pPr algn="just"/>
            <a:endParaRPr lang="it-IT" sz="4000" dirty="0" smtClean="0"/>
          </a:p>
          <a:p>
            <a:pPr marL="0" indent="0" algn="just">
              <a:buNone/>
            </a:pPr>
            <a:endParaRPr lang="it-IT" sz="4000" dirty="0" smtClean="0"/>
          </a:p>
          <a:p>
            <a:pPr marL="0" indent="0" algn="just">
              <a:buNone/>
            </a:pPr>
            <a:endParaRPr lang="it-IT" sz="4000" dirty="0"/>
          </a:p>
          <a:p>
            <a:pPr marL="0" indent="0" algn="just">
              <a:buNone/>
            </a:pPr>
            <a:endParaRPr lang="it-IT" sz="4000" dirty="0" smtClean="0"/>
          </a:p>
          <a:p>
            <a:pPr marL="0" indent="0" algn="just">
              <a:buNone/>
            </a:pPr>
            <a:endParaRPr lang="it-IT" sz="4000" dirty="0"/>
          </a:p>
          <a:p>
            <a:pPr marL="0" indent="0" algn="just">
              <a:buNone/>
            </a:pPr>
            <a:endParaRPr lang="it-IT" sz="4000" dirty="0" smtClean="0"/>
          </a:p>
          <a:p>
            <a:pPr marL="0" indent="0" algn="just">
              <a:buNone/>
            </a:pPr>
            <a:r>
              <a:rPr lang="it-IT" sz="4000" dirty="0" smtClean="0"/>
              <a:t>Se </a:t>
            </a:r>
            <a:r>
              <a:rPr lang="it-IT" sz="4000" dirty="0"/>
              <a:t>il compito della Teoria dei Giochi è quello di prevedere l’esito di un gioco</a:t>
            </a:r>
            <a:r>
              <a:rPr lang="it-IT" sz="4000" dirty="0" smtClean="0"/>
              <a:t>, allora </a:t>
            </a:r>
            <a:r>
              <a:rPr lang="it-IT" sz="4000" dirty="0"/>
              <a:t>tale esito deve essere “stabile</a:t>
            </a:r>
            <a:r>
              <a:rPr lang="it-IT" sz="4000" dirty="0" smtClean="0"/>
              <a:t>” </a:t>
            </a:r>
            <a:r>
              <a:rPr lang="it-IT" sz="4000" dirty="0"/>
              <a:t>e “credibile</a:t>
            </a:r>
            <a:r>
              <a:rPr lang="it-IT" sz="4000" dirty="0" smtClean="0"/>
              <a:t>”.</a:t>
            </a:r>
          </a:p>
          <a:p>
            <a:pPr algn="just"/>
            <a:endParaRPr lang="it-IT" sz="4000" dirty="0"/>
          </a:p>
          <a:p>
            <a:pPr marL="0" indent="0" algn="just">
              <a:buNone/>
            </a:pPr>
            <a:endParaRPr lang="it-IT" sz="4000" dirty="0" smtClean="0"/>
          </a:p>
          <a:p>
            <a:pPr marL="0" indent="0" algn="just">
              <a:buNone/>
            </a:pPr>
            <a:endParaRPr lang="it-IT" sz="4000" dirty="0"/>
          </a:p>
          <a:p>
            <a:pPr marL="0" indent="0" algn="just">
              <a:buNone/>
            </a:pPr>
            <a:endParaRPr lang="it-IT" sz="4000" dirty="0" smtClean="0"/>
          </a:p>
          <a:p>
            <a:pPr marL="0" indent="0" algn="just">
              <a:buNone/>
            </a:pPr>
            <a:endParaRPr lang="it-IT" sz="4000" dirty="0"/>
          </a:p>
          <a:p>
            <a:pPr marL="0" indent="0" algn="just">
              <a:buNone/>
            </a:pPr>
            <a:endParaRPr lang="it-IT" sz="4000" dirty="0" smtClean="0"/>
          </a:p>
          <a:p>
            <a:pPr marL="0" indent="0" algn="just">
              <a:buNone/>
            </a:pPr>
            <a:endParaRPr lang="it-IT" sz="4000" dirty="0"/>
          </a:p>
          <a:p>
            <a:pPr marL="0" indent="0" algn="just">
              <a:buNone/>
            </a:pPr>
            <a:r>
              <a:rPr lang="it-IT" sz="4000" dirty="0" smtClean="0"/>
              <a:t>L’esito previsto deve quindi </a:t>
            </a:r>
            <a:r>
              <a:rPr lang="it-IT" sz="4000" dirty="0"/>
              <a:t>essere tale che ogni strategia specificata per ogni giocatore sia la migliore risposta alle strategie specificate per gli altri giocatori.</a:t>
            </a:r>
          </a:p>
          <a:p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878750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008112"/>
          </a:xfrm>
        </p:spPr>
        <p:txBody>
          <a:bodyPr/>
          <a:lstStyle/>
          <a:p>
            <a:r>
              <a:rPr lang="it-IT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Definizione (EN in strategie pure)</a:t>
            </a:r>
            <a:endParaRPr lang="it-IT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07504" y="1052736"/>
            <a:ext cx="8928992" cy="5688632"/>
          </a:xfrm>
        </p:spPr>
        <p:txBody>
          <a:bodyPr numCol="1" spcCol="720000">
            <a:normAutofit fontScale="85000" lnSpcReduction="20000"/>
          </a:bodyPr>
          <a:lstStyle/>
          <a:p>
            <a:pPr marL="0" indent="0" algn="just">
              <a:buNone/>
            </a:pPr>
            <a:endParaRPr lang="it-IT" dirty="0" smtClean="0"/>
          </a:p>
          <a:p>
            <a:pPr marL="0" indent="0" algn="just">
              <a:buNone/>
            </a:pPr>
            <a:r>
              <a:rPr lang="it-IT" dirty="0" smtClean="0"/>
              <a:t>Nel </a:t>
            </a:r>
            <a:r>
              <a:rPr lang="it-IT" dirty="0"/>
              <a:t>gioco in forma normale </a:t>
            </a:r>
            <a:r>
              <a:rPr lang="it-IT" i="1" dirty="0"/>
              <a:t>G </a:t>
            </a:r>
            <a:r>
              <a:rPr lang="it-IT" dirty="0"/>
              <a:t>= {</a:t>
            </a:r>
            <a:r>
              <a:rPr lang="it-IT" i="1" dirty="0"/>
              <a:t>S</a:t>
            </a:r>
            <a:r>
              <a:rPr lang="it-IT" baseline="-25000" dirty="0"/>
              <a:t>1</a:t>
            </a:r>
            <a:r>
              <a:rPr lang="it-IT" i="1" dirty="0"/>
              <a:t>,…,</a:t>
            </a:r>
            <a:r>
              <a:rPr lang="it-IT" dirty="0"/>
              <a:t>S</a:t>
            </a:r>
            <a:r>
              <a:rPr lang="it-IT" i="1" baseline="-25000" dirty="0"/>
              <a:t>n</a:t>
            </a:r>
            <a:r>
              <a:rPr lang="it-IT" dirty="0"/>
              <a:t>; </a:t>
            </a:r>
            <a:r>
              <a:rPr lang="it-IT" i="1" dirty="0"/>
              <a:t>u</a:t>
            </a:r>
            <a:r>
              <a:rPr lang="it-IT" baseline="-25000" dirty="0"/>
              <a:t>1</a:t>
            </a:r>
            <a:r>
              <a:rPr lang="it-IT" i="1" dirty="0"/>
              <a:t>,…,u</a:t>
            </a:r>
            <a:r>
              <a:rPr lang="it-IT" i="1" baseline="-25000" dirty="0"/>
              <a:t>n</a:t>
            </a:r>
            <a:r>
              <a:rPr lang="it-IT" dirty="0"/>
              <a:t>} con </a:t>
            </a:r>
            <a:r>
              <a:rPr lang="it-IT" i="1" dirty="0"/>
              <a:t>n </a:t>
            </a:r>
            <a:r>
              <a:rPr lang="it-IT" dirty="0"/>
              <a:t>giocatori, le strategie (</a:t>
            </a:r>
            <a:r>
              <a:rPr lang="it-IT" i="1" dirty="0"/>
              <a:t>s</a:t>
            </a:r>
            <a:r>
              <a:rPr lang="it-IT" baseline="-25000" dirty="0"/>
              <a:t>1</a:t>
            </a:r>
            <a:r>
              <a:rPr lang="it-IT" baseline="30000" dirty="0"/>
              <a:t>*</a:t>
            </a:r>
            <a:r>
              <a:rPr lang="it-IT" dirty="0"/>
              <a:t>,…,</a:t>
            </a:r>
            <a:r>
              <a:rPr lang="it-IT" i="1" dirty="0" err="1"/>
              <a:t>s</a:t>
            </a:r>
            <a:r>
              <a:rPr lang="it-IT" i="1" baseline="-25000" dirty="0" err="1"/>
              <a:t>n</a:t>
            </a:r>
            <a:r>
              <a:rPr lang="it-IT" baseline="30000" dirty="0"/>
              <a:t>*</a:t>
            </a:r>
            <a:r>
              <a:rPr lang="it-IT" dirty="0"/>
              <a:t>)</a:t>
            </a:r>
            <a:r>
              <a:rPr lang="it-IT" i="1" dirty="0"/>
              <a:t> </a:t>
            </a:r>
            <a:r>
              <a:rPr lang="it-IT" dirty="0">
                <a:sym typeface="Symbol"/>
              </a:rPr>
              <a:t></a:t>
            </a:r>
            <a:r>
              <a:rPr lang="it-IT" i="1" dirty="0"/>
              <a:t> S</a:t>
            </a:r>
            <a:r>
              <a:rPr lang="it-IT" baseline="-25000" dirty="0"/>
              <a:t>1 </a:t>
            </a:r>
            <a:r>
              <a:rPr lang="it-IT" dirty="0"/>
              <a:t>× … × </a:t>
            </a:r>
            <a:r>
              <a:rPr lang="it-IT" i="1" dirty="0"/>
              <a:t>S</a:t>
            </a:r>
            <a:r>
              <a:rPr lang="it-IT" i="1" baseline="-25000" dirty="0"/>
              <a:t>n</a:t>
            </a:r>
            <a:r>
              <a:rPr lang="it-IT" dirty="0"/>
              <a:t> sono un </a:t>
            </a:r>
            <a:r>
              <a:rPr lang="it-IT" b="1" i="1" u="sng" dirty="0"/>
              <a:t>Equilibrio di Nash</a:t>
            </a:r>
            <a:r>
              <a:rPr lang="it-IT" b="1" u="sng" dirty="0"/>
              <a:t> </a:t>
            </a:r>
            <a:r>
              <a:rPr lang="it-IT" b="1" i="1" u="sng" dirty="0"/>
              <a:t>di</a:t>
            </a:r>
            <a:r>
              <a:rPr lang="it-IT" b="1" u="sng" dirty="0"/>
              <a:t> </a:t>
            </a:r>
            <a:r>
              <a:rPr lang="it-IT" b="1" i="1" u="sng" dirty="0"/>
              <a:t>G</a:t>
            </a:r>
            <a:r>
              <a:rPr lang="it-IT" i="1" dirty="0"/>
              <a:t> </a:t>
            </a:r>
            <a:r>
              <a:rPr lang="it-IT" i="1" dirty="0" smtClean="0"/>
              <a:t>in strategie pure:</a:t>
            </a:r>
          </a:p>
          <a:p>
            <a:pPr marL="0" indent="0" algn="just">
              <a:buNone/>
            </a:pPr>
            <a:r>
              <a:rPr lang="it-IT" dirty="0" smtClean="0"/>
              <a:t>se</a:t>
            </a:r>
            <a:r>
              <a:rPr lang="it-IT" dirty="0"/>
              <a:t>, per ogni giocatore </a:t>
            </a:r>
            <a:r>
              <a:rPr lang="it-IT" i="1" dirty="0"/>
              <a:t>i </a:t>
            </a:r>
            <a:r>
              <a:rPr lang="it-IT" dirty="0" smtClean="0">
                <a:sym typeface="Symbol"/>
              </a:rPr>
              <a:t> </a:t>
            </a:r>
            <a:r>
              <a:rPr lang="it-IT" dirty="0" smtClean="0"/>
              <a:t>{1</a:t>
            </a:r>
            <a:r>
              <a:rPr lang="it-IT" i="1" dirty="0"/>
              <a:t>,…, </a:t>
            </a:r>
            <a:r>
              <a:rPr lang="it-IT" i="1" dirty="0" smtClean="0"/>
              <a:t>n</a:t>
            </a:r>
            <a:r>
              <a:rPr lang="it-IT" dirty="0" smtClean="0"/>
              <a:t>} </a:t>
            </a:r>
            <a:r>
              <a:rPr lang="it-IT" dirty="0"/>
              <a:t>si </a:t>
            </a:r>
            <a:r>
              <a:rPr lang="it-IT" dirty="0" smtClean="0"/>
              <a:t>ha:</a:t>
            </a:r>
            <a:endParaRPr lang="it-IT" dirty="0"/>
          </a:p>
          <a:p>
            <a:pPr marL="0" indent="0" algn="just">
              <a:buNone/>
            </a:pPr>
            <a:endParaRPr lang="en-GB" i="1" dirty="0" smtClean="0"/>
          </a:p>
          <a:p>
            <a:pPr marL="0" indent="0" algn="just">
              <a:buNone/>
            </a:pPr>
            <a:r>
              <a:rPr lang="en-GB" i="1" dirty="0" err="1" smtClean="0"/>
              <a:t>u</a:t>
            </a:r>
            <a:r>
              <a:rPr lang="en-GB" i="1" baseline="-25000" dirty="0" err="1" smtClean="0"/>
              <a:t>i</a:t>
            </a:r>
            <a:r>
              <a:rPr lang="en-GB" dirty="0" smtClean="0"/>
              <a:t>(</a:t>
            </a:r>
            <a:r>
              <a:rPr lang="en-GB" i="1" dirty="0" smtClean="0"/>
              <a:t>s</a:t>
            </a:r>
            <a:r>
              <a:rPr lang="en-GB" baseline="-25000" dirty="0" smtClean="0"/>
              <a:t>1</a:t>
            </a:r>
            <a:r>
              <a:rPr lang="en-GB" i="1" baseline="30000" dirty="0" smtClean="0"/>
              <a:t>*</a:t>
            </a:r>
            <a:r>
              <a:rPr lang="en-GB" i="1" dirty="0" smtClean="0"/>
              <a:t>, …, </a:t>
            </a:r>
            <a:r>
              <a:rPr lang="en-GB" i="1" dirty="0"/>
              <a:t>s</a:t>
            </a:r>
            <a:r>
              <a:rPr lang="en-GB" i="1" baseline="30000" dirty="0"/>
              <a:t>*</a:t>
            </a:r>
            <a:r>
              <a:rPr lang="en-GB" i="1" baseline="-25000" dirty="0"/>
              <a:t>i</a:t>
            </a:r>
            <a:r>
              <a:rPr lang="en-GB" baseline="-25000" dirty="0"/>
              <a:t>-1</a:t>
            </a:r>
            <a:r>
              <a:rPr lang="en-GB" i="1" dirty="0"/>
              <a:t>, </a:t>
            </a:r>
            <a:r>
              <a:rPr lang="en-GB" i="1" dirty="0" err="1"/>
              <a:t>s</a:t>
            </a:r>
            <a:r>
              <a:rPr lang="en-GB" i="1" baseline="-25000" dirty="0" err="1"/>
              <a:t>i</a:t>
            </a:r>
            <a:r>
              <a:rPr lang="en-GB" i="1" baseline="30000" dirty="0"/>
              <a:t>*</a:t>
            </a:r>
            <a:r>
              <a:rPr lang="en-GB" i="1" dirty="0"/>
              <a:t>, s</a:t>
            </a:r>
            <a:r>
              <a:rPr lang="en-GB" i="1" baseline="30000" dirty="0"/>
              <a:t>*</a:t>
            </a:r>
            <a:r>
              <a:rPr lang="en-GB" i="1" baseline="-25000" dirty="0"/>
              <a:t>i</a:t>
            </a:r>
            <a:r>
              <a:rPr lang="en-GB" baseline="-25000" dirty="0"/>
              <a:t>+1</a:t>
            </a:r>
            <a:r>
              <a:rPr lang="en-GB" i="1" dirty="0" smtClean="0"/>
              <a:t>, …, </a:t>
            </a:r>
            <a:r>
              <a:rPr lang="en-GB" i="1" dirty="0" err="1"/>
              <a:t>s</a:t>
            </a:r>
            <a:r>
              <a:rPr lang="en-GB" i="1" baseline="-25000" dirty="0" err="1"/>
              <a:t>n</a:t>
            </a:r>
            <a:r>
              <a:rPr lang="en-GB" i="1" baseline="30000" dirty="0"/>
              <a:t>*</a:t>
            </a:r>
            <a:r>
              <a:rPr lang="en-GB" dirty="0"/>
              <a:t>) </a:t>
            </a:r>
            <a:r>
              <a:rPr lang="en-GB" i="1" u="sng" dirty="0"/>
              <a:t>&gt;</a:t>
            </a:r>
            <a:r>
              <a:rPr lang="en-GB" i="1" dirty="0"/>
              <a:t>  </a:t>
            </a:r>
            <a:r>
              <a:rPr lang="en-GB" i="1" dirty="0" err="1"/>
              <a:t>u</a:t>
            </a:r>
            <a:r>
              <a:rPr lang="en-GB" baseline="-25000" dirty="0" err="1"/>
              <a:t>i</a:t>
            </a:r>
            <a:r>
              <a:rPr lang="en-GB" dirty="0"/>
              <a:t>(</a:t>
            </a:r>
            <a:r>
              <a:rPr lang="en-GB" i="1" dirty="0"/>
              <a:t>s</a:t>
            </a:r>
            <a:r>
              <a:rPr lang="en-GB" baseline="-25000" dirty="0"/>
              <a:t>1</a:t>
            </a:r>
            <a:r>
              <a:rPr lang="en-GB" i="1" baseline="30000" dirty="0" smtClean="0"/>
              <a:t>*</a:t>
            </a:r>
            <a:r>
              <a:rPr lang="en-GB" i="1" dirty="0" smtClean="0"/>
              <a:t>, …, </a:t>
            </a:r>
            <a:r>
              <a:rPr lang="en-GB" i="1" dirty="0"/>
              <a:t>s</a:t>
            </a:r>
            <a:r>
              <a:rPr lang="en-GB" i="1" baseline="30000" dirty="0"/>
              <a:t>*</a:t>
            </a:r>
            <a:r>
              <a:rPr lang="en-GB" i="1" baseline="-25000" dirty="0"/>
              <a:t>i</a:t>
            </a:r>
            <a:r>
              <a:rPr lang="en-GB" baseline="-25000" dirty="0"/>
              <a:t>-1</a:t>
            </a:r>
            <a:r>
              <a:rPr lang="en-GB" i="1" dirty="0"/>
              <a:t>, </a:t>
            </a:r>
            <a:r>
              <a:rPr lang="en-GB" i="1" dirty="0" err="1"/>
              <a:t>s</a:t>
            </a:r>
            <a:r>
              <a:rPr lang="en-GB" i="1" baseline="-25000" dirty="0" err="1"/>
              <a:t>i</a:t>
            </a:r>
            <a:r>
              <a:rPr lang="en-GB" i="1" dirty="0"/>
              <a:t>, s</a:t>
            </a:r>
            <a:r>
              <a:rPr lang="en-GB" i="1" baseline="30000" dirty="0"/>
              <a:t>*</a:t>
            </a:r>
            <a:r>
              <a:rPr lang="en-GB" i="1" baseline="-25000" dirty="0"/>
              <a:t>i</a:t>
            </a:r>
            <a:r>
              <a:rPr lang="en-GB" baseline="-25000" dirty="0"/>
              <a:t>+1</a:t>
            </a:r>
            <a:r>
              <a:rPr lang="en-GB" i="1" dirty="0" smtClean="0"/>
              <a:t>, …, </a:t>
            </a:r>
            <a:r>
              <a:rPr lang="en-GB" i="1" dirty="0" err="1"/>
              <a:t>s</a:t>
            </a:r>
            <a:r>
              <a:rPr lang="en-GB" i="1" baseline="-25000" dirty="0" err="1"/>
              <a:t>n</a:t>
            </a:r>
            <a:r>
              <a:rPr lang="en-GB" i="1" baseline="30000" dirty="0"/>
              <a:t>*</a:t>
            </a:r>
            <a:r>
              <a:rPr lang="en-GB" dirty="0"/>
              <a:t>)</a:t>
            </a:r>
            <a:endParaRPr lang="it-IT" dirty="0"/>
          </a:p>
          <a:p>
            <a:pPr marL="0" indent="0" algn="just">
              <a:buNone/>
            </a:pPr>
            <a:r>
              <a:rPr lang="it-IT" dirty="0"/>
              <a:t>per ogni </a:t>
            </a:r>
            <a:r>
              <a:rPr lang="it-IT" i="1" dirty="0"/>
              <a:t>s</a:t>
            </a:r>
            <a:r>
              <a:rPr lang="it-IT" i="1" baseline="-25000" dirty="0"/>
              <a:t>i  </a:t>
            </a:r>
            <a:r>
              <a:rPr lang="it-IT" dirty="0">
                <a:sym typeface="Symbol"/>
              </a:rPr>
              <a:t></a:t>
            </a:r>
            <a:r>
              <a:rPr lang="it-IT" dirty="0"/>
              <a:t> </a:t>
            </a:r>
            <a:r>
              <a:rPr lang="it-IT" i="1" dirty="0"/>
              <a:t>S</a:t>
            </a:r>
            <a:r>
              <a:rPr lang="it-IT" i="1" baseline="-25000" dirty="0"/>
              <a:t>i </a:t>
            </a:r>
            <a:endParaRPr lang="it-IT" dirty="0"/>
          </a:p>
          <a:p>
            <a:pPr marL="0" indent="0" algn="just">
              <a:buNone/>
            </a:pPr>
            <a:endParaRPr lang="it-IT" dirty="0" smtClean="0"/>
          </a:p>
          <a:p>
            <a:pPr marL="0" indent="0" algn="just">
              <a:buNone/>
            </a:pPr>
            <a:r>
              <a:rPr lang="it-IT" dirty="0" smtClean="0"/>
              <a:t>In </a:t>
            </a:r>
            <a:r>
              <a:rPr lang="it-IT" dirty="0"/>
              <a:t>altri termini, per ogni </a:t>
            </a:r>
            <a:r>
              <a:rPr lang="it-IT" dirty="0" smtClean="0"/>
              <a:t>giocatore </a:t>
            </a:r>
            <a:r>
              <a:rPr lang="it-IT" i="1" dirty="0" smtClean="0"/>
              <a:t>i </a:t>
            </a:r>
            <a:r>
              <a:rPr lang="it-IT" dirty="0">
                <a:sym typeface="Symbol"/>
              </a:rPr>
              <a:t></a:t>
            </a:r>
            <a:r>
              <a:rPr lang="it-IT" i="1" dirty="0"/>
              <a:t> </a:t>
            </a:r>
            <a:r>
              <a:rPr lang="it-IT" dirty="0"/>
              <a:t>{1</a:t>
            </a:r>
            <a:r>
              <a:rPr lang="it-IT" i="1" dirty="0"/>
              <a:t>,…, n</a:t>
            </a:r>
            <a:r>
              <a:rPr lang="it-IT" dirty="0"/>
              <a:t>}, </a:t>
            </a:r>
            <a:r>
              <a:rPr lang="it-IT" i="1" dirty="0"/>
              <a:t>s</a:t>
            </a:r>
            <a:r>
              <a:rPr lang="it-IT" i="1" baseline="-25000" dirty="0"/>
              <a:t>i</a:t>
            </a:r>
            <a:r>
              <a:rPr lang="en-US" baseline="30000" dirty="0"/>
              <a:t>✶</a:t>
            </a:r>
            <a:r>
              <a:rPr lang="it-IT" dirty="0"/>
              <a:t> è la </a:t>
            </a:r>
            <a:r>
              <a:rPr lang="it-IT" b="1" i="1" u="sng" dirty="0" smtClean="0"/>
              <a:t>risposta </a:t>
            </a:r>
            <a:r>
              <a:rPr lang="it-IT" b="1" i="1" u="sng" dirty="0"/>
              <a:t>ottima</a:t>
            </a:r>
            <a:r>
              <a:rPr lang="it-IT" i="1" dirty="0"/>
              <a:t> </a:t>
            </a:r>
            <a:r>
              <a:rPr lang="it-IT" dirty="0"/>
              <a:t>del giocatore </a:t>
            </a:r>
            <a:r>
              <a:rPr lang="it-IT" i="1" dirty="0"/>
              <a:t>i </a:t>
            </a:r>
            <a:r>
              <a:rPr lang="it-IT" dirty="0"/>
              <a:t>alle strategie (</a:t>
            </a:r>
            <a:r>
              <a:rPr lang="it-IT" i="1" dirty="0"/>
              <a:t>s</a:t>
            </a:r>
            <a:r>
              <a:rPr lang="it-IT" baseline="-25000" dirty="0"/>
              <a:t>1</a:t>
            </a:r>
            <a:r>
              <a:rPr lang="it-IT" i="1" baseline="30000" dirty="0" smtClean="0"/>
              <a:t>*</a:t>
            </a:r>
            <a:r>
              <a:rPr lang="it-IT" i="1" dirty="0" smtClean="0"/>
              <a:t>, …,s</a:t>
            </a:r>
            <a:r>
              <a:rPr lang="it-IT" i="1" baseline="30000" dirty="0" smtClean="0"/>
              <a:t>*</a:t>
            </a:r>
            <a:r>
              <a:rPr lang="it-IT" i="1" baseline="-25000" dirty="0" smtClean="0"/>
              <a:t>i</a:t>
            </a:r>
            <a:r>
              <a:rPr lang="it-IT" baseline="-25000" dirty="0" smtClean="0"/>
              <a:t>-1</a:t>
            </a:r>
            <a:r>
              <a:rPr lang="it-IT" i="1" dirty="0" smtClean="0"/>
              <a:t>,s</a:t>
            </a:r>
            <a:r>
              <a:rPr lang="it-IT" i="1" baseline="30000" dirty="0" smtClean="0"/>
              <a:t>*</a:t>
            </a:r>
            <a:r>
              <a:rPr lang="it-IT" i="1" baseline="-25000" dirty="0" smtClean="0"/>
              <a:t>i</a:t>
            </a:r>
            <a:r>
              <a:rPr lang="it-IT" baseline="-25000" dirty="0" smtClean="0"/>
              <a:t>+1 </a:t>
            </a:r>
            <a:r>
              <a:rPr lang="it-IT" i="1" dirty="0" smtClean="0"/>
              <a:t>,…,</a:t>
            </a:r>
            <a:r>
              <a:rPr lang="it-IT" i="1" dirty="0" err="1"/>
              <a:t>s</a:t>
            </a:r>
            <a:r>
              <a:rPr lang="it-IT" i="1" baseline="-25000" dirty="0" err="1"/>
              <a:t>n</a:t>
            </a:r>
            <a:r>
              <a:rPr lang="it-IT" i="1" baseline="30000" dirty="0"/>
              <a:t>*</a:t>
            </a:r>
            <a:r>
              <a:rPr lang="it-IT" dirty="0"/>
              <a:t>) specificate per gli altri </a:t>
            </a:r>
            <a:r>
              <a:rPr lang="it-IT" i="1" dirty="0"/>
              <a:t>n – </a:t>
            </a:r>
            <a:r>
              <a:rPr lang="it-IT" dirty="0"/>
              <a:t>1 giocatori, cioè </a:t>
            </a:r>
            <a:r>
              <a:rPr lang="it-IT" i="1" dirty="0"/>
              <a:t>s</a:t>
            </a:r>
            <a:r>
              <a:rPr lang="it-IT" i="1" baseline="-25000" dirty="0"/>
              <a:t>i</a:t>
            </a:r>
            <a:r>
              <a:rPr lang="en-US" baseline="30000" dirty="0"/>
              <a:t>✶</a:t>
            </a:r>
            <a:r>
              <a:rPr lang="it-IT" dirty="0"/>
              <a:t> risolve il </a:t>
            </a:r>
            <a:r>
              <a:rPr lang="it-IT" dirty="0" smtClean="0"/>
              <a:t>problema:</a:t>
            </a:r>
            <a:endParaRPr lang="it-IT" dirty="0"/>
          </a:p>
          <a:p>
            <a:pPr marL="0" indent="0" algn="just">
              <a:buNone/>
            </a:pPr>
            <a:r>
              <a:rPr lang="it-IT" dirty="0" err="1" smtClean="0"/>
              <a:t>max</a:t>
            </a:r>
            <a:r>
              <a:rPr lang="it-IT" dirty="0" smtClean="0"/>
              <a:t> </a:t>
            </a:r>
            <a:r>
              <a:rPr lang="it-IT" dirty="0"/>
              <a:t>{</a:t>
            </a:r>
            <a:r>
              <a:rPr lang="it-IT" i="1" dirty="0" err="1"/>
              <a:t>u</a:t>
            </a:r>
            <a:r>
              <a:rPr lang="it-IT" i="1" baseline="-25000" dirty="0" err="1"/>
              <a:t>i</a:t>
            </a:r>
            <a:r>
              <a:rPr lang="it-IT" dirty="0"/>
              <a:t>(</a:t>
            </a:r>
            <a:r>
              <a:rPr lang="it-IT" i="1" dirty="0"/>
              <a:t>s</a:t>
            </a:r>
            <a:r>
              <a:rPr lang="it-IT" baseline="-25000" dirty="0"/>
              <a:t>1</a:t>
            </a:r>
            <a:r>
              <a:rPr lang="it-IT" i="1" baseline="30000" dirty="0" smtClean="0"/>
              <a:t>*</a:t>
            </a:r>
            <a:r>
              <a:rPr lang="it-IT" i="1" dirty="0" smtClean="0"/>
              <a:t>, …, </a:t>
            </a:r>
            <a:r>
              <a:rPr lang="it-IT" i="1" dirty="0"/>
              <a:t>s</a:t>
            </a:r>
            <a:r>
              <a:rPr lang="it-IT" i="1" baseline="30000" dirty="0"/>
              <a:t>*</a:t>
            </a:r>
            <a:r>
              <a:rPr lang="it-IT" i="1" baseline="-25000" dirty="0"/>
              <a:t>i</a:t>
            </a:r>
            <a:r>
              <a:rPr lang="it-IT" baseline="-25000" dirty="0"/>
              <a:t>-1</a:t>
            </a:r>
            <a:r>
              <a:rPr lang="it-IT" i="1" dirty="0"/>
              <a:t>, s</a:t>
            </a:r>
            <a:r>
              <a:rPr lang="it-IT" i="1" baseline="-25000" dirty="0"/>
              <a:t>i</a:t>
            </a:r>
            <a:r>
              <a:rPr lang="it-IT" i="1" dirty="0"/>
              <a:t>, s</a:t>
            </a:r>
            <a:r>
              <a:rPr lang="it-IT" i="1" baseline="30000" dirty="0"/>
              <a:t>*</a:t>
            </a:r>
            <a:r>
              <a:rPr lang="it-IT" i="1" baseline="-25000" dirty="0"/>
              <a:t>i</a:t>
            </a:r>
            <a:r>
              <a:rPr lang="it-IT" baseline="-25000" dirty="0"/>
              <a:t>+1</a:t>
            </a:r>
            <a:r>
              <a:rPr lang="it-IT" i="1" dirty="0" smtClean="0"/>
              <a:t>, …, </a:t>
            </a:r>
            <a:r>
              <a:rPr lang="it-IT" i="1" dirty="0" err="1"/>
              <a:t>s</a:t>
            </a:r>
            <a:r>
              <a:rPr lang="it-IT" i="1" baseline="-25000" dirty="0" err="1"/>
              <a:t>n</a:t>
            </a:r>
            <a:r>
              <a:rPr lang="it-IT" i="1" baseline="30000" dirty="0"/>
              <a:t>*</a:t>
            </a:r>
            <a:r>
              <a:rPr lang="it-IT" dirty="0"/>
              <a:t>)</a:t>
            </a:r>
            <a:r>
              <a:rPr lang="it-IT" i="1" dirty="0"/>
              <a:t> </a:t>
            </a:r>
            <a:r>
              <a:rPr lang="it-IT" dirty="0"/>
              <a:t>: </a:t>
            </a:r>
            <a:r>
              <a:rPr lang="it-IT" i="1" dirty="0"/>
              <a:t>s</a:t>
            </a:r>
            <a:r>
              <a:rPr lang="it-IT" i="1" baseline="-25000" dirty="0"/>
              <a:t>i</a:t>
            </a:r>
            <a:r>
              <a:rPr lang="it-IT" dirty="0"/>
              <a:t> </a:t>
            </a:r>
            <a:r>
              <a:rPr lang="it-IT" dirty="0">
                <a:sym typeface="Symbol"/>
              </a:rPr>
              <a:t></a:t>
            </a:r>
            <a:r>
              <a:rPr lang="it-IT" dirty="0"/>
              <a:t> </a:t>
            </a:r>
            <a:r>
              <a:rPr lang="it-IT" i="1" dirty="0"/>
              <a:t>S</a:t>
            </a:r>
            <a:r>
              <a:rPr lang="it-IT" i="1" baseline="-25000" dirty="0"/>
              <a:t>i</a:t>
            </a:r>
            <a:r>
              <a:rPr lang="it-IT" dirty="0"/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3074773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080120"/>
          </a:xfrm>
        </p:spPr>
        <p:txBody>
          <a:bodyPr>
            <a:normAutofit/>
          </a:bodyPr>
          <a:lstStyle/>
          <a:p>
            <a:r>
              <a:rPr lang="it-IT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Osservazione</a:t>
            </a:r>
            <a:endParaRPr lang="it-IT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507288" cy="4525963"/>
          </a:xfrm>
        </p:spPr>
        <p:txBody>
          <a:bodyPr>
            <a:normAutofit/>
          </a:bodyPr>
          <a:lstStyle/>
          <a:p>
            <a:endParaRPr lang="it-IT" dirty="0" smtClean="0"/>
          </a:p>
          <a:p>
            <a:endParaRPr lang="it-IT" dirty="0"/>
          </a:p>
          <a:p>
            <a:endParaRPr lang="it-IT" dirty="0" smtClean="0"/>
          </a:p>
          <a:p>
            <a:pPr marL="0" indent="0">
              <a:buNone/>
            </a:pPr>
            <a:r>
              <a:rPr lang="it-IT" sz="4000" dirty="0" smtClean="0"/>
              <a:t> Per </a:t>
            </a:r>
            <a:r>
              <a:rPr lang="it-IT" sz="4000" dirty="0"/>
              <a:t>ogni gioco </a:t>
            </a:r>
            <a:r>
              <a:rPr lang="it-IT" sz="4000" i="1" dirty="0"/>
              <a:t>G</a:t>
            </a:r>
            <a:r>
              <a:rPr lang="it-IT" sz="4000" dirty="0"/>
              <a:t> sono possibili </a:t>
            </a:r>
            <a:r>
              <a:rPr lang="it-IT" sz="4000" u="sng" dirty="0"/>
              <a:t>tre</a:t>
            </a:r>
            <a:r>
              <a:rPr lang="it-IT" sz="4000" dirty="0"/>
              <a:t> </a:t>
            </a:r>
            <a:r>
              <a:rPr lang="it-IT" sz="4000" dirty="0" smtClean="0"/>
              <a:t>casi</a:t>
            </a:r>
            <a:r>
              <a:rPr lang="it-IT" sz="4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61489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Segnaposto contenuto 11"/>
          <p:cNvGraphicFramePr>
            <a:graphicFrameLocks noGrp="1"/>
          </p:cNvGraphicFramePr>
          <p:nvPr>
            <p:ph sz="half" idx="4294967295"/>
            <p:extLst>
              <p:ext uri="{D42A27DB-BD31-4B8C-83A1-F6EECF244321}">
                <p14:modId xmlns:p14="http://schemas.microsoft.com/office/powerpoint/2010/main" val="3708500051"/>
              </p:ext>
            </p:extLst>
          </p:nvPr>
        </p:nvGraphicFramePr>
        <p:xfrm>
          <a:off x="107504" y="324262"/>
          <a:ext cx="3419871" cy="1540461"/>
        </p:xfrm>
        <a:graphic>
          <a:graphicData uri="http://schemas.openxmlformats.org/drawingml/2006/table">
            <a:tbl>
              <a:tblPr firstRow="1" firstCol="1" bandRow="1" bandCol="1">
                <a:tableStyleId>{5C22544A-7EE6-4342-B048-85BDC9FD1C3A}</a:tableStyleId>
              </a:tblPr>
              <a:tblGrid>
                <a:gridCol w="1139957"/>
                <a:gridCol w="1139957"/>
                <a:gridCol w="1139957"/>
              </a:tblGrid>
              <a:tr h="50538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>
                          <a:effectLst/>
                        </a:rPr>
                        <a:t>I/II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>
                          <a:effectLst/>
                        </a:rPr>
                        <a:t>TESTA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>
                          <a:effectLst/>
                        </a:rPr>
                        <a:t>CROCE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1753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>
                          <a:effectLst/>
                        </a:rPr>
                        <a:t>TESTA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>
                          <a:effectLst/>
                        </a:rPr>
                        <a:t>-1, </a:t>
                      </a:r>
                      <a:r>
                        <a:rPr lang="it-IT" sz="1600" b="1" u="sng" dirty="0">
                          <a:effectLst/>
                        </a:rPr>
                        <a:t>1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u="sng" dirty="0">
                          <a:effectLst/>
                        </a:rPr>
                        <a:t>1</a:t>
                      </a:r>
                      <a:r>
                        <a:rPr lang="it-IT" sz="1600" b="1" dirty="0">
                          <a:effectLst/>
                        </a:rPr>
                        <a:t>, -1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1753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>
                          <a:effectLst/>
                        </a:rPr>
                        <a:t>CROCE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u="sng" dirty="0">
                          <a:effectLst/>
                        </a:rPr>
                        <a:t>1</a:t>
                      </a:r>
                      <a:r>
                        <a:rPr lang="it-IT" sz="1600" b="1" dirty="0">
                          <a:effectLst/>
                        </a:rPr>
                        <a:t>, -1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800" b="1" dirty="0">
                          <a:effectLst/>
                        </a:rPr>
                        <a:t>-1, </a:t>
                      </a:r>
                      <a:r>
                        <a:rPr lang="it-IT" sz="1800" b="1" u="sng" dirty="0">
                          <a:effectLst/>
                        </a:rPr>
                        <a:t>1</a:t>
                      </a:r>
                      <a:endParaRPr lang="it-IT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graphicFrame>
        <p:nvGraphicFramePr>
          <p:cNvPr id="13" name="Segnaposto contenuto 12"/>
          <p:cNvGraphicFramePr>
            <a:graphicFrameLocks noGrp="1"/>
          </p:cNvGraphicFramePr>
          <p:nvPr>
            <p:ph sz="quarter" idx="4294967295"/>
            <p:extLst>
              <p:ext uri="{D42A27DB-BD31-4B8C-83A1-F6EECF244321}">
                <p14:modId xmlns:p14="http://schemas.microsoft.com/office/powerpoint/2010/main" val="3626696594"/>
              </p:ext>
            </p:extLst>
          </p:nvPr>
        </p:nvGraphicFramePr>
        <p:xfrm>
          <a:off x="107504" y="2708920"/>
          <a:ext cx="3456384" cy="1468453"/>
        </p:xfrm>
        <a:graphic>
          <a:graphicData uri="http://schemas.openxmlformats.org/drawingml/2006/table">
            <a:tbl>
              <a:tblPr firstRow="1" firstCol="1" bandRow="1" bandCol="1">
                <a:tableStyleId>{5C22544A-7EE6-4342-B048-85BDC9FD1C3A}</a:tableStyleId>
              </a:tblPr>
              <a:tblGrid>
                <a:gridCol w="1152128"/>
                <a:gridCol w="1152128"/>
                <a:gridCol w="1152128"/>
              </a:tblGrid>
              <a:tr h="48176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>
                          <a:effectLst/>
                        </a:rPr>
                        <a:t>I/II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 smtClean="0">
                          <a:effectLst/>
                        </a:rPr>
                        <a:t>TACERE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 smtClean="0">
                          <a:effectLst/>
                        </a:rPr>
                        <a:t>PARLARE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9334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 smtClean="0">
                          <a:effectLst/>
                        </a:rPr>
                        <a:t>TACERE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>
                          <a:effectLst/>
                        </a:rPr>
                        <a:t>-1, -1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>
                          <a:effectLst/>
                        </a:rPr>
                        <a:t>-9, </a:t>
                      </a:r>
                      <a:r>
                        <a:rPr lang="it-IT" sz="1600" b="1" u="sng" dirty="0">
                          <a:effectLst/>
                        </a:rPr>
                        <a:t>0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9334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 smtClean="0">
                          <a:effectLst/>
                        </a:rPr>
                        <a:t>PARLARE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u="sng" dirty="0">
                          <a:effectLst/>
                        </a:rPr>
                        <a:t>0</a:t>
                      </a:r>
                      <a:r>
                        <a:rPr lang="it-IT" sz="1600" b="1" dirty="0">
                          <a:effectLst/>
                        </a:rPr>
                        <a:t>, -9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u="sng" dirty="0">
                          <a:effectLst/>
                        </a:rPr>
                        <a:t>-6</a:t>
                      </a:r>
                      <a:r>
                        <a:rPr lang="it-IT" sz="1600" b="1" dirty="0">
                          <a:effectLst/>
                        </a:rPr>
                        <a:t>, -</a:t>
                      </a:r>
                      <a:r>
                        <a:rPr lang="it-IT" sz="1600" b="1" u="sng" dirty="0">
                          <a:effectLst/>
                        </a:rPr>
                        <a:t>6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graphicFrame>
        <p:nvGraphicFramePr>
          <p:cNvPr id="14" name="Tabella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3357334"/>
              </p:ext>
            </p:extLst>
          </p:nvPr>
        </p:nvGraphicFramePr>
        <p:xfrm>
          <a:off x="107504" y="5085184"/>
          <a:ext cx="3456385" cy="1607405"/>
        </p:xfrm>
        <a:graphic>
          <a:graphicData uri="http://schemas.openxmlformats.org/drawingml/2006/table">
            <a:tbl>
              <a:tblPr firstRow="1" firstCol="1" bandRow="1" bandCol="1">
                <a:tableStyleId>{5C22544A-7EE6-4342-B048-85BDC9FD1C3A}</a:tableStyleId>
              </a:tblPr>
              <a:tblGrid>
                <a:gridCol w="1197671"/>
                <a:gridCol w="1197671"/>
                <a:gridCol w="1061043"/>
              </a:tblGrid>
              <a:tr h="52734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I/II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>
                          <a:effectLst/>
                        </a:rPr>
                        <a:t>LOTTA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>
                          <a:effectLst/>
                        </a:rPr>
                        <a:t>OPERA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4002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>
                          <a:effectLst/>
                        </a:rPr>
                        <a:t>LOTTA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u="sng" dirty="0">
                          <a:effectLst/>
                        </a:rPr>
                        <a:t>2</a:t>
                      </a:r>
                      <a:r>
                        <a:rPr lang="it-IT" sz="1600" b="1" dirty="0">
                          <a:effectLst/>
                        </a:rPr>
                        <a:t>, </a:t>
                      </a:r>
                      <a:r>
                        <a:rPr lang="it-IT" sz="1600" b="1" u="sng" dirty="0">
                          <a:effectLst/>
                        </a:rPr>
                        <a:t>1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>
                          <a:effectLst/>
                        </a:rPr>
                        <a:t>0, 0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4002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>
                          <a:effectLst/>
                        </a:rPr>
                        <a:t>OPERA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>
                          <a:effectLst/>
                        </a:rPr>
                        <a:t>0, 0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u="sng" dirty="0">
                          <a:effectLst/>
                        </a:rPr>
                        <a:t>1</a:t>
                      </a:r>
                      <a:r>
                        <a:rPr lang="it-IT" sz="1600" b="1" dirty="0">
                          <a:effectLst/>
                        </a:rPr>
                        <a:t>, </a:t>
                      </a:r>
                      <a:r>
                        <a:rPr lang="it-IT" sz="1600" b="1" u="sng" dirty="0">
                          <a:effectLst/>
                        </a:rPr>
                        <a:t>2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16" name="CasellaDiTesto 15"/>
          <p:cNvSpPr txBox="1"/>
          <p:nvPr/>
        </p:nvSpPr>
        <p:spPr>
          <a:xfrm>
            <a:off x="3923928" y="510506"/>
            <a:ext cx="5040560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200" b="1" dirty="0"/>
              <a:t>Caso </a:t>
            </a:r>
            <a:r>
              <a:rPr lang="it-IT" sz="3200" b="1" dirty="0" smtClean="0"/>
              <a:t>1:</a:t>
            </a:r>
          </a:p>
          <a:p>
            <a:r>
              <a:rPr lang="it-IT" sz="3200" b="1" i="1" dirty="0" smtClean="0"/>
              <a:t>G</a:t>
            </a:r>
            <a:r>
              <a:rPr lang="it-IT" sz="3200" b="1" dirty="0" smtClean="0"/>
              <a:t> </a:t>
            </a:r>
            <a:r>
              <a:rPr lang="it-IT" sz="3200" b="1" dirty="0"/>
              <a:t>ha 0 EN in strategie </a:t>
            </a:r>
            <a:r>
              <a:rPr lang="it-IT" sz="3200" b="1" dirty="0" smtClean="0"/>
              <a:t>pure</a:t>
            </a:r>
            <a:r>
              <a:rPr lang="it-IT" b="1" dirty="0" smtClean="0"/>
              <a:t>.</a:t>
            </a:r>
            <a:endParaRPr lang="it-IT" b="1" dirty="0"/>
          </a:p>
          <a:p>
            <a:endParaRPr lang="it-IT" b="1" dirty="0"/>
          </a:p>
        </p:txBody>
      </p:sp>
      <p:sp>
        <p:nvSpPr>
          <p:cNvPr id="17" name="CasellaDiTesto 16"/>
          <p:cNvSpPr txBox="1"/>
          <p:nvPr/>
        </p:nvSpPr>
        <p:spPr>
          <a:xfrm>
            <a:off x="3923928" y="2853490"/>
            <a:ext cx="50405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200" b="1" dirty="0" smtClean="0"/>
              <a:t>Caso 2:</a:t>
            </a:r>
          </a:p>
          <a:p>
            <a:r>
              <a:rPr lang="it-IT" sz="3200" b="1" i="1" dirty="0" smtClean="0"/>
              <a:t>G</a:t>
            </a:r>
            <a:r>
              <a:rPr lang="it-IT" sz="3200" b="1" dirty="0" smtClean="0"/>
              <a:t> </a:t>
            </a:r>
            <a:r>
              <a:rPr lang="it-IT" sz="3200" b="1" dirty="0"/>
              <a:t>ha 1 EN in strategie </a:t>
            </a:r>
            <a:r>
              <a:rPr lang="it-IT" sz="3200" b="1" dirty="0" smtClean="0"/>
              <a:t>pure.</a:t>
            </a:r>
            <a:endParaRPr lang="it-IT" sz="3200" b="1" dirty="0"/>
          </a:p>
          <a:p>
            <a:endParaRPr lang="it-IT" sz="3200" b="1" dirty="0"/>
          </a:p>
        </p:txBody>
      </p:sp>
      <p:sp>
        <p:nvSpPr>
          <p:cNvPr id="18" name="CasellaDiTesto 17"/>
          <p:cNvSpPr txBox="1"/>
          <p:nvPr/>
        </p:nvSpPr>
        <p:spPr>
          <a:xfrm>
            <a:off x="3923928" y="5011341"/>
            <a:ext cx="5040560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200" b="1" dirty="0"/>
              <a:t>Caso </a:t>
            </a:r>
            <a:r>
              <a:rPr lang="it-IT" sz="3200" b="1" dirty="0" smtClean="0"/>
              <a:t>3:</a:t>
            </a:r>
            <a:endParaRPr lang="it-IT" sz="3200" b="1" dirty="0"/>
          </a:p>
          <a:p>
            <a:r>
              <a:rPr lang="it-IT" sz="3200" b="1" i="1" dirty="0"/>
              <a:t>G</a:t>
            </a:r>
            <a:r>
              <a:rPr lang="it-IT" sz="3200" b="1" dirty="0"/>
              <a:t> ha molteplici EN in strategie </a:t>
            </a:r>
            <a:r>
              <a:rPr lang="it-IT" sz="3200" b="1" dirty="0" smtClean="0"/>
              <a:t>pure</a:t>
            </a:r>
            <a:r>
              <a:rPr lang="it-IT" dirty="0" smtClean="0"/>
              <a:t>.</a:t>
            </a:r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760934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4294967295"/>
          </p:nvPr>
        </p:nvSpPr>
        <p:spPr>
          <a:xfrm>
            <a:off x="0" y="0"/>
            <a:ext cx="9144000" cy="6858000"/>
          </a:xfrm>
        </p:spPr>
        <p:txBody>
          <a:bodyPr numCol="1" spcCol="720000">
            <a:normAutofit fontScale="85000" lnSpcReduction="20000"/>
          </a:bodyPr>
          <a:lstStyle/>
          <a:p>
            <a:endParaRPr lang="it-IT" b="1" dirty="0" smtClean="0"/>
          </a:p>
          <a:p>
            <a:pPr marL="0" indent="0" algn="just">
              <a:buNone/>
            </a:pPr>
            <a:r>
              <a:rPr lang="it-IT" sz="3500" b="1" dirty="0" smtClean="0"/>
              <a:t>Il Caso </a:t>
            </a:r>
            <a:r>
              <a:rPr lang="it-IT" sz="3500" b="1" dirty="0"/>
              <a:t>1</a:t>
            </a:r>
            <a:r>
              <a:rPr lang="it-IT" sz="3500" dirty="0"/>
              <a:t> determina una </a:t>
            </a:r>
            <a:r>
              <a:rPr lang="it-IT" sz="3500" u="sng" dirty="0"/>
              <a:t>assenza di previsione </a:t>
            </a:r>
            <a:r>
              <a:rPr lang="it-IT" sz="3500" dirty="0"/>
              <a:t>sull’esito del gioco: tale inconveniente è stato studiato dallo stesso Nash mediante l’introduzione delle strategie miste e del Teorema di Nash</a:t>
            </a:r>
            <a:r>
              <a:rPr lang="it-IT" sz="3500" dirty="0" smtClean="0"/>
              <a:t>;</a:t>
            </a:r>
          </a:p>
          <a:p>
            <a:pPr algn="just"/>
            <a:endParaRPr lang="it-IT" sz="3500" dirty="0"/>
          </a:p>
          <a:p>
            <a:pPr marL="0" indent="0" algn="just">
              <a:buNone/>
            </a:pPr>
            <a:r>
              <a:rPr lang="it-IT" sz="3500" b="1" dirty="0" smtClean="0"/>
              <a:t>Il </a:t>
            </a:r>
            <a:r>
              <a:rPr lang="it-IT" sz="3500" b="1" dirty="0"/>
              <a:t>Caso 2</a:t>
            </a:r>
            <a:r>
              <a:rPr lang="it-IT" sz="3500" dirty="0"/>
              <a:t> determina una </a:t>
            </a:r>
            <a:r>
              <a:rPr lang="it-IT" sz="3500" u="sng" dirty="0"/>
              <a:t>esatta previsione</a:t>
            </a:r>
            <a:r>
              <a:rPr lang="it-IT" sz="3500" dirty="0"/>
              <a:t> dell’esito del gioco</a:t>
            </a:r>
            <a:r>
              <a:rPr lang="it-IT" sz="3500" dirty="0" smtClean="0"/>
              <a:t>;</a:t>
            </a:r>
            <a:r>
              <a:rPr lang="it-IT" sz="3500" dirty="0"/>
              <a:t> </a:t>
            </a:r>
          </a:p>
          <a:p>
            <a:pPr marL="0" indent="0" algn="just">
              <a:buNone/>
            </a:pPr>
            <a:endParaRPr lang="it-IT" sz="3500" dirty="0"/>
          </a:p>
          <a:p>
            <a:pPr marL="0" indent="0" algn="just">
              <a:buNone/>
            </a:pPr>
            <a:r>
              <a:rPr lang="it-IT" sz="3500" b="1" dirty="0" smtClean="0"/>
              <a:t>Il </a:t>
            </a:r>
            <a:r>
              <a:rPr lang="it-IT" sz="3500" b="1" dirty="0"/>
              <a:t>Caso 3 </a:t>
            </a:r>
            <a:r>
              <a:rPr lang="it-IT" sz="3500" dirty="0"/>
              <a:t>determina sia una </a:t>
            </a:r>
            <a:r>
              <a:rPr lang="it-IT" sz="3500" u="sng" dirty="0"/>
              <a:t>indecisione sulla previsione </a:t>
            </a:r>
            <a:r>
              <a:rPr lang="it-IT" sz="3500" dirty="0"/>
              <a:t>dell’esito del gioco sia la </a:t>
            </a:r>
            <a:r>
              <a:rPr lang="it-IT" sz="3500" u="sng" dirty="0"/>
              <a:t>possibilità che i giocatori convergano verso un esito diverso da un EN </a:t>
            </a:r>
            <a:r>
              <a:rPr lang="it-IT" sz="3500" dirty="0"/>
              <a:t>del gioco </a:t>
            </a:r>
            <a:r>
              <a:rPr lang="it-IT" sz="3500" dirty="0" smtClean="0"/>
              <a:t>e – in </a:t>
            </a:r>
            <a:r>
              <a:rPr lang="it-IT" sz="3500" dirty="0"/>
              <a:t>particolare – </a:t>
            </a:r>
            <a:r>
              <a:rPr lang="it-IT" sz="3500" dirty="0" smtClean="0"/>
              <a:t>che in </a:t>
            </a:r>
            <a:r>
              <a:rPr lang="it-IT" sz="3500" dirty="0"/>
              <a:t>tal modo </a:t>
            </a:r>
            <a:r>
              <a:rPr lang="it-IT" sz="3500" dirty="0" smtClean="0"/>
              <a:t>ottengano </a:t>
            </a:r>
            <a:r>
              <a:rPr lang="it-IT" sz="3500" dirty="0"/>
              <a:t>un payoff minore </a:t>
            </a:r>
            <a:r>
              <a:rPr lang="it-IT" sz="3500" dirty="0" smtClean="0"/>
              <a:t>di quello che </a:t>
            </a:r>
            <a:r>
              <a:rPr lang="it-IT" sz="3500" dirty="0"/>
              <a:t>otterrebbero convergendo verso un </a:t>
            </a:r>
            <a:r>
              <a:rPr lang="it-IT" sz="3500" dirty="0" smtClean="0"/>
              <a:t>EN: tali inconvenienti sono stati studiati </a:t>
            </a:r>
            <a:r>
              <a:rPr lang="it-IT" sz="3500" dirty="0"/>
              <a:t>da Aumann mediante l’introduzione di una estensione dell’Approccio di Nash basata sul così detto Equilibrio Correlato</a:t>
            </a:r>
            <a:r>
              <a:rPr lang="it-IT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294706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>
            <a:spLocks noGrp="1"/>
          </p:cNvSpPr>
          <p:nvPr>
            <p:ph type="title"/>
          </p:nvPr>
        </p:nvSpPr>
        <p:spPr>
          <a:xfrm>
            <a:off x="107504" y="33834"/>
            <a:ext cx="3296345" cy="670396"/>
          </a:xfrm>
        </p:spPr>
        <p:txBody>
          <a:bodyPr>
            <a:normAutofit/>
          </a:bodyPr>
          <a:lstStyle/>
          <a:p>
            <a:r>
              <a:rPr lang="it-IT" sz="28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Caso 1</a:t>
            </a:r>
            <a:endParaRPr lang="it-IT" sz="28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7" name="Segnaposto contenuto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20032490"/>
              </p:ext>
            </p:extLst>
          </p:nvPr>
        </p:nvGraphicFramePr>
        <p:xfrm>
          <a:off x="3131840" y="188640"/>
          <a:ext cx="5832648" cy="1944216"/>
        </p:xfrm>
        <a:graphic>
          <a:graphicData uri="http://schemas.openxmlformats.org/drawingml/2006/table">
            <a:tbl>
              <a:tblPr firstRow="1" firstCol="1" bandRow="1" bandCol="1">
                <a:tableStyleId>{5C22544A-7EE6-4342-B048-85BDC9FD1C3A}</a:tableStyleId>
              </a:tblPr>
              <a:tblGrid>
                <a:gridCol w="1944216"/>
                <a:gridCol w="1944216"/>
                <a:gridCol w="1944216"/>
              </a:tblGrid>
              <a:tr h="63784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>
                          <a:effectLst/>
                        </a:rPr>
                        <a:t>PAT/CHRIS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9562" marR="9956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 smtClean="0">
                          <a:effectLst/>
                        </a:rPr>
                        <a:t>LOTTA (1/3)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9562" marR="9956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 smtClean="0">
                          <a:effectLst/>
                        </a:rPr>
                        <a:t>OPERA (2/3)</a:t>
                      </a:r>
                      <a:endParaRPr lang="it-IT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9562" marR="99562" marT="0" marB="0" anchor="ctr"/>
                </a:tc>
              </a:tr>
              <a:tr h="65318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 smtClean="0">
                          <a:effectLst/>
                        </a:rPr>
                        <a:t>LOTTA (2/3)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9562" marR="99562" marT="0" marB="0" anchor="ctr"/>
                </a:tc>
                <a:tc>
                  <a:txBody>
                    <a:bodyPr/>
                    <a:lstStyle/>
                    <a:p>
                      <a:endParaRPr lang="it-IT" dirty="0"/>
                    </a:p>
                  </a:txBody>
                  <a:tcPr marL="99562" marR="99562" marT="0" marB="0" anchor="ctr"/>
                </a:tc>
                <a:tc>
                  <a:txBody>
                    <a:bodyPr/>
                    <a:lstStyle/>
                    <a:p>
                      <a:endParaRPr lang="it-IT"/>
                    </a:p>
                  </a:txBody>
                  <a:tcPr marL="99562" marR="99562" marT="0" marB="0" anchor="ctr"/>
                </a:tc>
              </a:tr>
              <a:tr h="65318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 smtClean="0">
                          <a:effectLst/>
                        </a:rPr>
                        <a:t>OPERA (1/3)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9562" marR="99562" marT="0" marB="0" anchor="ctr"/>
                </a:tc>
                <a:tc>
                  <a:txBody>
                    <a:bodyPr/>
                    <a:lstStyle/>
                    <a:p>
                      <a:endParaRPr lang="it-IT"/>
                    </a:p>
                  </a:txBody>
                  <a:tcPr marL="99562" marR="99562" marT="0" marB="0" anchor="ctr"/>
                </a:tc>
                <a:tc>
                  <a:txBody>
                    <a:bodyPr/>
                    <a:lstStyle/>
                    <a:p>
                      <a:endParaRPr lang="it-IT" dirty="0"/>
                    </a:p>
                  </a:txBody>
                  <a:tcPr marL="99562" marR="99562" marT="0" marB="0" anchor="ctr"/>
                </a:tc>
              </a:tr>
            </a:tbl>
          </a:graphicData>
        </a:graphic>
      </p:graphicFrame>
      <p:sp>
        <p:nvSpPr>
          <p:cNvPr id="6" name="Segnaposto testo 5"/>
          <p:cNvSpPr>
            <a:spLocks noGrp="1"/>
          </p:cNvSpPr>
          <p:nvPr>
            <p:ph type="body" sz="half" idx="2"/>
          </p:nvPr>
        </p:nvSpPr>
        <p:spPr>
          <a:xfrm>
            <a:off x="0" y="764704"/>
            <a:ext cx="5076056" cy="5904656"/>
          </a:xfrm>
        </p:spPr>
        <p:txBody>
          <a:bodyPr numCol="2" spcCol="720000">
            <a:normAutofit fontScale="77500" lnSpcReduction="20000"/>
          </a:bodyPr>
          <a:lstStyle/>
          <a:p>
            <a:pPr algn="just"/>
            <a:r>
              <a:rPr lang="it-IT" sz="2600" dirty="0"/>
              <a:t>Nel gioco </a:t>
            </a:r>
          </a:p>
          <a:p>
            <a:pPr algn="just"/>
            <a:r>
              <a:rPr lang="it-IT" sz="2600" i="1" dirty="0" smtClean="0"/>
              <a:t>G</a:t>
            </a:r>
            <a:r>
              <a:rPr lang="it-IT" sz="2600" dirty="0" smtClean="0"/>
              <a:t> </a:t>
            </a:r>
            <a:r>
              <a:rPr lang="it-IT" sz="2600" dirty="0"/>
              <a:t>= {</a:t>
            </a:r>
            <a:r>
              <a:rPr lang="it-IT" sz="2600" i="1" dirty="0"/>
              <a:t>S</a:t>
            </a:r>
            <a:r>
              <a:rPr lang="it-IT" sz="2600" baseline="-25000" dirty="0"/>
              <a:t>1</a:t>
            </a:r>
            <a:r>
              <a:rPr lang="it-IT" sz="2600" dirty="0"/>
              <a:t>, </a:t>
            </a:r>
            <a:r>
              <a:rPr lang="it-IT" sz="2600" i="1" dirty="0"/>
              <a:t>S</a:t>
            </a:r>
            <a:r>
              <a:rPr lang="it-IT" sz="2600" baseline="-25000" dirty="0"/>
              <a:t>2</a:t>
            </a:r>
            <a:r>
              <a:rPr lang="it-IT" sz="2600" dirty="0"/>
              <a:t>;  </a:t>
            </a:r>
            <a:r>
              <a:rPr lang="it-IT" sz="2600" i="1" dirty="0"/>
              <a:t>u</a:t>
            </a:r>
            <a:r>
              <a:rPr lang="it-IT" sz="2600" baseline="-25000" dirty="0"/>
              <a:t>1</a:t>
            </a:r>
            <a:r>
              <a:rPr lang="it-IT" sz="2600" dirty="0"/>
              <a:t>, </a:t>
            </a:r>
            <a:r>
              <a:rPr lang="it-IT" sz="2600" i="1" dirty="0"/>
              <a:t>u</a:t>
            </a:r>
            <a:r>
              <a:rPr lang="it-IT" sz="2600" baseline="-25000" dirty="0"/>
              <a:t>2</a:t>
            </a:r>
            <a:r>
              <a:rPr lang="it-IT" sz="2600" dirty="0"/>
              <a:t>} </a:t>
            </a:r>
            <a:endParaRPr lang="it-IT" sz="2600" dirty="0" smtClean="0"/>
          </a:p>
          <a:p>
            <a:pPr algn="just"/>
            <a:r>
              <a:rPr lang="it-IT" sz="2600" dirty="0" smtClean="0"/>
              <a:t>con </a:t>
            </a:r>
            <a:r>
              <a:rPr lang="it-IT" sz="2600" dirty="0"/>
              <a:t>due giocatori, una </a:t>
            </a:r>
            <a:r>
              <a:rPr lang="it-IT" sz="2600" b="1" i="1" dirty="0"/>
              <a:t>strategia mista</a:t>
            </a:r>
            <a:r>
              <a:rPr lang="it-IT" sz="2600" b="1" dirty="0"/>
              <a:t> </a:t>
            </a:r>
            <a:r>
              <a:rPr lang="it-IT" sz="2600" dirty="0"/>
              <a:t>per il Giocatore </a:t>
            </a:r>
            <a:r>
              <a:rPr lang="it-IT" sz="2600" i="1" dirty="0"/>
              <a:t>i</a:t>
            </a:r>
            <a:r>
              <a:rPr lang="it-IT" sz="2600" dirty="0" smtClean="0"/>
              <a:t> è </a:t>
            </a:r>
            <a:r>
              <a:rPr lang="it-IT" sz="2600" dirty="0"/>
              <a:t>una distribuzione di probabilità su </a:t>
            </a:r>
            <a:r>
              <a:rPr lang="it-IT" sz="2600" i="1" dirty="0" smtClean="0"/>
              <a:t>S</a:t>
            </a:r>
            <a:r>
              <a:rPr lang="it-IT" sz="2600" i="1" baseline="-25000" dirty="0" smtClean="0"/>
              <a:t>i</a:t>
            </a:r>
            <a:r>
              <a:rPr lang="it-IT" sz="2600" dirty="0" smtClean="0"/>
              <a:t> cioè </a:t>
            </a:r>
            <a:r>
              <a:rPr lang="it-IT" sz="2600" dirty="0"/>
              <a:t>sull’insieme delle sue strategie.		</a:t>
            </a:r>
          </a:p>
          <a:p>
            <a:pPr algn="just"/>
            <a:r>
              <a:rPr lang="it-IT" sz="2600" dirty="0" smtClean="0"/>
              <a:t>Le </a:t>
            </a:r>
            <a:r>
              <a:rPr lang="it-IT" sz="2600" dirty="0"/>
              <a:t>strategie pure sono un caso particolare delle strategie miste: </a:t>
            </a:r>
            <a:r>
              <a:rPr lang="it-IT" sz="2600" dirty="0" smtClean="0"/>
              <a:t>corrispondono </a:t>
            </a:r>
            <a:r>
              <a:rPr lang="it-IT" sz="2600" dirty="0"/>
              <a:t>a quelle </a:t>
            </a:r>
            <a:r>
              <a:rPr lang="it-IT" sz="2600" dirty="0" smtClean="0"/>
              <a:t>distribuzioni di </a:t>
            </a:r>
            <a:r>
              <a:rPr lang="it-IT" sz="2600" dirty="0"/>
              <a:t>probabilità in cui un solo valore è pari 1 e tutti gli altri </a:t>
            </a:r>
            <a:r>
              <a:rPr lang="it-IT" sz="2600" dirty="0" smtClean="0"/>
              <a:t>sono </a:t>
            </a:r>
            <a:r>
              <a:rPr lang="it-IT" sz="2600" dirty="0"/>
              <a:t>pari a 0.</a:t>
            </a:r>
          </a:p>
          <a:p>
            <a:pPr algn="just"/>
            <a:endParaRPr lang="it-IT" sz="2600" dirty="0" smtClean="0"/>
          </a:p>
          <a:p>
            <a:pPr algn="just"/>
            <a:endParaRPr lang="it-IT" sz="2400" dirty="0"/>
          </a:p>
          <a:p>
            <a:pPr algn="just"/>
            <a:endParaRPr lang="it-IT" sz="2600" dirty="0" smtClean="0"/>
          </a:p>
          <a:p>
            <a:pPr algn="just"/>
            <a:endParaRPr lang="it-IT" sz="2600" dirty="0" smtClean="0"/>
          </a:p>
          <a:p>
            <a:pPr algn="just"/>
            <a:endParaRPr lang="it-IT" sz="2600" dirty="0"/>
          </a:p>
          <a:p>
            <a:pPr algn="just"/>
            <a:endParaRPr lang="it-IT" sz="2600" dirty="0" smtClean="0"/>
          </a:p>
          <a:p>
            <a:pPr algn="just"/>
            <a:endParaRPr lang="it-IT" sz="2600" dirty="0"/>
          </a:p>
          <a:p>
            <a:pPr algn="just"/>
            <a:endParaRPr lang="it-IT" sz="2600" dirty="0" smtClean="0"/>
          </a:p>
          <a:p>
            <a:pPr algn="just"/>
            <a:r>
              <a:rPr lang="it-IT" sz="2600" dirty="0" smtClean="0"/>
              <a:t>Tramite il “criterio del valore atteso” è possibile calcolare i payoff che i giocatori ottengono scegliendo rispettivamente delle strategie miste. </a:t>
            </a:r>
          </a:p>
          <a:p>
            <a:pPr algn="just"/>
            <a:endParaRPr lang="it-IT" sz="2600" dirty="0" smtClean="0"/>
          </a:p>
          <a:p>
            <a:pPr algn="just"/>
            <a:r>
              <a:rPr lang="it-IT" sz="2600" dirty="0" smtClean="0"/>
              <a:t>Ciò rende possibile la seguente definizione.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475044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olo 4"/>
          <p:cNvSpPr>
            <a:spLocks noGrp="1"/>
          </p:cNvSpPr>
          <p:nvPr>
            <p:ph type="title"/>
          </p:nvPr>
        </p:nvSpPr>
        <p:spPr>
          <a:xfrm>
            <a:off x="2051720" y="274638"/>
            <a:ext cx="4680520" cy="58018"/>
          </a:xfrm>
        </p:spPr>
        <p:txBody>
          <a:bodyPr>
            <a:normAutofit fontScale="90000"/>
          </a:bodyPr>
          <a:lstStyle/>
          <a:p>
            <a:endParaRPr lang="it-IT" b="1" dirty="0"/>
          </a:p>
        </p:txBody>
      </p:sp>
      <p:sp>
        <p:nvSpPr>
          <p:cNvPr id="2" name="Segnaposto testo 1"/>
          <p:cNvSpPr>
            <a:spLocks noGrp="1"/>
          </p:cNvSpPr>
          <p:nvPr>
            <p:ph type="body" idx="1"/>
          </p:nvPr>
        </p:nvSpPr>
        <p:spPr>
          <a:xfrm>
            <a:off x="179512" y="836712"/>
            <a:ext cx="4040188" cy="639762"/>
          </a:xfrm>
        </p:spPr>
        <p:txBody>
          <a:bodyPr>
            <a:normAutofit/>
          </a:bodyPr>
          <a:lstStyle/>
          <a:p>
            <a:r>
              <a:rPr lang="it-IT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in strategie miste</a:t>
            </a:r>
            <a:endParaRPr lang="it-IT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Segnaposto contenuto 5"/>
          <p:cNvSpPr>
            <a:spLocks noGrp="1"/>
          </p:cNvSpPr>
          <p:nvPr>
            <p:ph sz="half" idx="2"/>
          </p:nvPr>
        </p:nvSpPr>
        <p:spPr>
          <a:xfrm>
            <a:off x="179512" y="1772816"/>
            <a:ext cx="4317876" cy="4752528"/>
          </a:xfrm>
        </p:spPr>
        <p:txBody>
          <a:bodyPr numCol="1" spcCol="360000">
            <a:normAutofit/>
          </a:bodyPr>
          <a:lstStyle/>
          <a:p>
            <a:pPr marL="0" indent="0" algn="just">
              <a:buNone/>
            </a:pPr>
            <a:r>
              <a:rPr lang="it-IT" sz="2800" dirty="0" smtClean="0"/>
              <a:t>Nel </a:t>
            </a:r>
            <a:r>
              <a:rPr lang="it-IT" sz="2800" dirty="0"/>
              <a:t>gioco </a:t>
            </a:r>
            <a:endParaRPr lang="it-IT" sz="2800" dirty="0" smtClean="0"/>
          </a:p>
          <a:p>
            <a:pPr marL="0" indent="0" algn="just">
              <a:buNone/>
            </a:pPr>
            <a:r>
              <a:rPr lang="it-IT" sz="2800" i="1" dirty="0" smtClean="0"/>
              <a:t>G</a:t>
            </a:r>
            <a:r>
              <a:rPr lang="it-IT" sz="2800" dirty="0" smtClean="0"/>
              <a:t> </a:t>
            </a:r>
            <a:r>
              <a:rPr lang="it-IT" sz="2800" dirty="0"/>
              <a:t>= {</a:t>
            </a:r>
            <a:r>
              <a:rPr lang="it-IT" sz="2800" i="1" dirty="0"/>
              <a:t>S</a:t>
            </a:r>
            <a:r>
              <a:rPr lang="it-IT" sz="2800" baseline="-25000" dirty="0"/>
              <a:t>1</a:t>
            </a:r>
            <a:r>
              <a:rPr lang="it-IT" sz="2800" dirty="0"/>
              <a:t>, </a:t>
            </a:r>
            <a:r>
              <a:rPr lang="it-IT" sz="2800" i="1" dirty="0"/>
              <a:t>S</a:t>
            </a:r>
            <a:r>
              <a:rPr lang="it-IT" sz="2800" baseline="-25000" dirty="0"/>
              <a:t>2</a:t>
            </a:r>
            <a:r>
              <a:rPr lang="it-IT" sz="2800" dirty="0"/>
              <a:t>;  </a:t>
            </a:r>
            <a:r>
              <a:rPr lang="it-IT" sz="2800" i="1" dirty="0"/>
              <a:t>u</a:t>
            </a:r>
            <a:r>
              <a:rPr lang="it-IT" sz="2800" baseline="-25000" dirty="0"/>
              <a:t>1</a:t>
            </a:r>
            <a:r>
              <a:rPr lang="it-IT" sz="2800" dirty="0"/>
              <a:t>, </a:t>
            </a:r>
            <a:r>
              <a:rPr lang="it-IT" sz="2800" i="1" dirty="0"/>
              <a:t>u</a:t>
            </a:r>
            <a:r>
              <a:rPr lang="it-IT" sz="2800" baseline="-25000" dirty="0"/>
              <a:t>2</a:t>
            </a:r>
            <a:r>
              <a:rPr lang="it-IT" sz="2800" dirty="0"/>
              <a:t>} </a:t>
            </a:r>
            <a:endParaRPr lang="it-IT" sz="2800" dirty="0" smtClean="0"/>
          </a:p>
          <a:p>
            <a:pPr marL="0" indent="0" algn="just">
              <a:buNone/>
            </a:pPr>
            <a:r>
              <a:rPr lang="it-IT" sz="2800" dirty="0" smtClean="0"/>
              <a:t>con </a:t>
            </a:r>
            <a:r>
              <a:rPr lang="it-IT" sz="2800" dirty="0"/>
              <a:t>due giocatori, le strategie miste (</a:t>
            </a:r>
            <a:r>
              <a:rPr lang="it-IT" sz="2800" i="1" dirty="0"/>
              <a:t>p</a:t>
            </a:r>
            <a:r>
              <a:rPr lang="it-IT" sz="2800" baseline="30000" dirty="0"/>
              <a:t>*</a:t>
            </a:r>
            <a:r>
              <a:rPr lang="it-IT" sz="2800" baseline="-25000" dirty="0"/>
              <a:t>1</a:t>
            </a:r>
            <a:r>
              <a:rPr lang="it-IT" sz="2800" dirty="0"/>
              <a:t>, </a:t>
            </a:r>
            <a:r>
              <a:rPr lang="it-IT" sz="2800" i="1" dirty="0"/>
              <a:t>p</a:t>
            </a:r>
            <a:r>
              <a:rPr lang="it-IT" sz="2800" baseline="30000" dirty="0"/>
              <a:t>*</a:t>
            </a:r>
            <a:r>
              <a:rPr lang="it-IT" sz="2800" baseline="-25000" dirty="0"/>
              <a:t>2</a:t>
            </a:r>
            <a:r>
              <a:rPr lang="it-IT" sz="2800" dirty="0"/>
              <a:t>) (una del Giocatore I, una del Giocatore II) sono un </a:t>
            </a:r>
            <a:r>
              <a:rPr lang="it-IT" sz="2800" b="1" i="1" u="sng" dirty="0"/>
              <a:t>Equilibrio di Nash</a:t>
            </a:r>
            <a:r>
              <a:rPr lang="it-IT" sz="2800" b="1" u="sng" dirty="0"/>
              <a:t> </a:t>
            </a:r>
            <a:r>
              <a:rPr lang="it-IT" sz="2800" b="1" i="1" u="sng" dirty="0"/>
              <a:t>in</a:t>
            </a:r>
            <a:r>
              <a:rPr lang="it-IT" sz="2800" b="1" u="sng" dirty="0"/>
              <a:t> </a:t>
            </a:r>
            <a:r>
              <a:rPr lang="it-IT" sz="2800" b="1" i="1" u="sng" dirty="0"/>
              <a:t>strategie miste di G</a:t>
            </a:r>
            <a:r>
              <a:rPr lang="it-IT" sz="2800" dirty="0"/>
              <a:t> se esse costituiscono risposte ottime l’una per l’altra</a:t>
            </a:r>
            <a:r>
              <a:rPr lang="it-IT" sz="2800" dirty="0" smtClean="0"/>
              <a:t>.</a:t>
            </a:r>
          </a:p>
          <a:p>
            <a:endParaRPr lang="it-IT" dirty="0"/>
          </a:p>
        </p:txBody>
      </p:sp>
      <p:sp>
        <p:nvSpPr>
          <p:cNvPr id="3" name="Segnaposto testo 2"/>
          <p:cNvSpPr>
            <a:spLocks noGrp="1"/>
          </p:cNvSpPr>
          <p:nvPr>
            <p:ph type="body" sz="quarter" idx="3"/>
          </p:nvPr>
        </p:nvSpPr>
        <p:spPr>
          <a:xfrm>
            <a:off x="5004048" y="836712"/>
            <a:ext cx="4041775" cy="639762"/>
          </a:xfrm>
        </p:spPr>
        <p:txBody>
          <a:bodyPr>
            <a:normAutofit/>
          </a:bodyPr>
          <a:lstStyle/>
          <a:p>
            <a:r>
              <a:rPr lang="it-IT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Teorema di Nash</a:t>
            </a:r>
            <a:endParaRPr lang="it-IT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Segnaposto contenuto 3"/>
          <p:cNvSpPr>
            <a:spLocks noGrp="1"/>
          </p:cNvSpPr>
          <p:nvPr>
            <p:ph sz="quarter" idx="4"/>
          </p:nvPr>
        </p:nvSpPr>
        <p:spPr>
          <a:xfrm>
            <a:off x="5076056" y="1772816"/>
            <a:ext cx="3960440" cy="4824536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it-IT" sz="2800" dirty="0" smtClean="0"/>
              <a:t>Nel </a:t>
            </a:r>
            <a:r>
              <a:rPr lang="it-IT" sz="2800" dirty="0"/>
              <a:t>gioco </a:t>
            </a:r>
            <a:endParaRPr lang="it-IT" sz="2800" dirty="0" smtClean="0"/>
          </a:p>
          <a:p>
            <a:pPr marL="0" indent="0" algn="just">
              <a:buNone/>
            </a:pPr>
            <a:r>
              <a:rPr lang="it-IT" sz="2800" i="1" dirty="0" smtClean="0"/>
              <a:t>G</a:t>
            </a:r>
            <a:r>
              <a:rPr lang="it-IT" sz="2800" dirty="0" smtClean="0"/>
              <a:t> </a:t>
            </a:r>
            <a:r>
              <a:rPr lang="it-IT" sz="2800" dirty="0"/>
              <a:t>= {</a:t>
            </a:r>
            <a:r>
              <a:rPr lang="it-IT" sz="2800" i="1" dirty="0"/>
              <a:t>S</a:t>
            </a:r>
            <a:r>
              <a:rPr lang="it-IT" sz="2800" baseline="-25000" dirty="0"/>
              <a:t>1</a:t>
            </a:r>
            <a:r>
              <a:rPr lang="it-IT" sz="2800" dirty="0" smtClean="0"/>
              <a:t>, …, </a:t>
            </a:r>
            <a:r>
              <a:rPr lang="it-IT" sz="2800" i="1" dirty="0" smtClean="0"/>
              <a:t>S</a:t>
            </a:r>
            <a:r>
              <a:rPr lang="it-IT" sz="2800" i="1" baseline="-25000" dirty="0" smtClean="0"/>
              <a:t>n</a:t>
            </a:r>
            <a:r>
              <a:rPr lang="it-IT" sz="2800" dirty="0" smtClean="0"/>
              <a:t>; </a:t>
            </a:r>
            <a:r>
              <a:rPr lang="it-IT" sz="2800" i="1" dirty="0" smtClean="0"/>
              <a:t>u</a:t>
            </a:r>
            <a:r>
              <a:rPr lang="it-IT" sz="2800" baseline="-25000" dirty="0" smtClean="0"/>
              <a:t>1</a:t>
            </a:r>
            <a:r>
              <a:rPr lang="it-IT" sz="2800" dirty="0" smtClean="0"/>
              <a:t>, …, </a:t>
            </a:r>
            <a:r>
              <a:rPr lang="it-IT" sz="2800" i="1" dirty="0" smtClean="0"/>
              <a:t>u</a:t>
            </a:r>
            <a:r>
              <a:rPr lang="it-IT" sz="2800" i="1" baseline="-25000" dirty="0" smtClean="0"/>
              <a:t>n</a:t>
            </a:r>
            <a:r>
              <a:rPr lang="it-IT" sz="2800" dirty="0" smtClean="0"/>
              <a:t>}, </a:t>
            </a:r>
          </a:p>
          <a:p>
            <a:pPr marL="0" indent="0" algn="just">
              <a:buNone/>
            </a:pPr>
            <a:r>
              <a:rPr lang="it-IT" sz="2800" dirty="0" smtClean="0"/>
              <a:t>se </a:t>
            </a:r>
            <a:r>
              <a:rPr lang="it-IT" sz="2800" i="1" dirty="0" smtClean="0"/>
              <a:t>n</a:t>
            </a:r>
            <a:r>
              <a:rPr lang="it-IT" sz="2800" dirty="0" smtClean="0"/>
              <a:t> è finito e se </a:t>
            </a:r>
            <a:r>
              <a:rPr lang="it-IT" sz="2800" i="1" dirty="0" smtClean="0"/>
              <a:t>S</a:t>
            </a:r>
            <a:r>
              <a:rPr lang="it-IT" sz="2800" i="1" baseline="-25000" dirty="0" smtClean="0"/>
              <a:t>i</a:t>
            </a:r>
            <a:r>
              <a:rPr lang="it-IT" sz="2800" dirty="0" smtClean="0"/>
              <a:t> è finito per ogni </a:t>
            </a:r>
            <a:r>
              <a:rPr lang="it-IT" sz="2800" i="1" dirty="0" smtClean="0"/>
              <a:t>i</a:t>
            </a:r>
            <a:r>
              <a:rPr lang="it-IT" sz="2800" dirty="0" smtClean="0"/>
              <a:t>, allora </a:t>
            </a:r>
            <a:r>
              <a:rPr lang="it-IT" sz="2800" b="1" i="1" u="sng" dirty="0" smtClean="0"/>
              <a:t>G </a:t>
            </a:r>
            <a:r>
              <a:rPr lang="it-IT" sz="2800" b="1" u="sng" dirty="0" smtClean="0"/>
              <a:t>ha</a:t>
            </a:r>
            <a:r>
              <a:rPr lang="it-IT" sz="2800" b="1" i="1" u="sng" dirty="0" smtClean="0"/>
              <a:t> </a:t>
            </a:r>
            <a:r>
              <a:rPr lang="it-IT" sz="2800" b="1" u="sng" dirty="0" smtClean="0"/>
              <a:t>almeno un Equilibrio di Nash</a:t>
            </a:r>
            <a:r>
              <a:rPr lang="it-IT" sz="2800" dirty="0" smtClean="0"/>
              <a:t>, eventualmente in strategie miste.</a:t>
            </a:r>
            <a:endParaRPr lang="it-IT" sz="2800" dirty="0"/>
          </a:p>
        </p:txBody>
      </p:sp>
    </p:spTree>
    <p:extLst>
      <p:ext uri="{BB962C8B-B14F-4D97-AF65-F5344CB8AC3E}">
        <p14:creationId xmlns:p14="http://schemas.microsoft.com/office/powerpoint/2010/main" val="1521655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347864" y="3356992"/>
            <a:ext cx="3096344" cy="566738"/>
          </a:xfrm>
        </p:spPr>
        <p:txBody>
          <a:bodyPr>
            <a:noAutofit/>
          </a:bodyPr>
          <a:lstStyle/>
          <a:p>
            <a:r>
              <a:rPr lang="it-IT" sz="4000" dirty="0" smtClean="0"/>
              <a:t>Osservazione</a:t>
            </a:r>
            <a:endParaRPr lang="it-IT" sz="4000" dirty="0"/>
          </a:p>
        </p:txBody>
      </p:sp>
      <p:graphicFrame>
        <p:nvGraphicFramePr>
          <p:cNvPr id="5" name="Segnaposto contenuto 4"/>
          <p:cNvGraphicFramePr>
            <a:graphicFrameLocks noGrp="1"/>
          </p:cNvGraphicFramePr>
          <p:nvPr>
            <p:ph type="pic" idx="1"/>
            <p:extLst>
              <p:ext uri="{D42A27DB-BD31-4B8C-83A1-F6EECF244321}">
                <p14:modId xmlns:p14="http://schemas.microsoft.com/office/powerpoint/2010/main" val="2795872191"/>
              </p:ext>
            </p:extLst>
          </p:nvPr>
        </p:nvGraphicFramePr>
        <p:xfrm>
          <a:off x="2267744" y="332656"/>
          <a:ext cx="4968552" cy="2592288"/>
        </p:xfrm>
        <a:graphic>
          <a:graphicData uri="http://schemas.openxmlformats.org/drawingml/2006/table">
            <a:tbl>
              <a:tblPr firstRow="1" firstCol="1" bandRow="1" bandCol="1">
                <a:tableStyleId>{5C22544A-7EE6-4342-B048-85BDC9FD1C3A}</a:tableStyleId>
              </a:tblPr>
              <a:tblGrid>
                <a:gridCol w="1656184"/>
                <a:gridCol w="1656184"/>
                <a:gridCol w="1656184"/>
              </a:tblGrid>
              <a:tr h="85112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>
                          <a:effectLst/>
                        </a:rPr>
                        <a:t>PAT/CHRIS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3584" marR="7358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 smtClean="0">
                          <a:effectLst/>
                        </a:rPr>
                        <a:t>LOTTA (1/3)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3584" marR="7358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 smtClean="0">
                          <a:effectLst/>
                        </a:rPr>
                        <a:t>OPERA (2/3)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3584" marR="73584" marT="0" marB="0" anchor="ctr"/>
                </a:tc>
              </a:tr>
              <a:tr h="87058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 smtClean="0">
                          <a:effectLst/>
                        </a:rPr>
                        <a:t>LOTTA (2/3)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3584" marR="7358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>
                          <a:effectLst/>
                        </a:rPr>
                        <a:t>2/3 * 1/3 = 2/9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3584" marR="7358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>
                          <a:effectLst/>
                        </a:rPr>
                        <a:t>2/3 * 2/3 = 4/9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3584" marR="73584" marT="0" marB="0" anchor="ctr"/>
                </a:tc>
              </a:tr>
              <a:tr h="87058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 smtClean="0">
                          <a:effectLst/>
                        </a:rPr>
                        <a:t>OPERA (1/3)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3584" marR="7358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>
                          <a:effectLst/>
                        </a:rPr>
                        <a:t>1/3 * 1/3 = 1/9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3584" marR="7358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>
                          <a:effectLst/>
                        </a:rPr>
                        <a:t>1/3 * 2/3 = 2/9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3584" marR="73584" marT="0" marB="0" anchor="ctr"/>
                </a:tc>
              </a:tr>
            </a:tbl>
          </a:graphicData>
        </a:graphic>
      </p:graphicFrame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323528" y="4149080"/>
            <a:ext cx="8618860" cy="2592288"/>
          </a:xfrm>
        </p:spPr>
        <p:txBody>
          <a:bodyPr>
            <a:normAutofit/>
          </a:bodyPr>
          <a:lstStyle/>
          <a:p>
            <a:pPr algn="just"/>
            <a:r>
              <a:rPr lang="it-IT" sz="3600" dirty="0"/>
              <a:t>Il concetto di strategia mista permette di stabilire che </a:t>
            </a:r>
            <a:r>
              <a:rPr lang="it-IT" sz="3600" b="1" dirty="0" smtClean="0"/>
              <a:t>ogni </a:t>
            </a:r>
            <a:r>
              <a:rPr lang="it-IT" sz="3600" b="1" dirty="0"/>
              <a:t>EN </a:t>
            </a:r>
            <a:r>
              <a:rPr lang="it-IT" sz="3600" b="1" dirty="0" smtClean="0"/>
              <a:t>induce</a:t>
            </a:r>
            <a:r>
              <a:rPr lang="it-IT" sz="3600" b="1" i="1" dirty="0" smtClean="0"/>
              <a:t> </a:t>
            </a:r>
            <a:r>
              <a:rPr lang="it-IT" sz="3600" b="1" dirty="0" smtClean="0"/>
              <a:t>una </a:t>
            </a:r>
            <a:r>
              <a:rPr lang="it-IT" sz="3600" b="1" dirty="0"/>
              <a:t>distribuzione di probabilità su </a:t>
            </a:r>
            <a:r>
              <a:rPr lang="it-IT" sz="3600" b="1" i="1" dirty="0" smtClean="0"/>
              <a:t>S</a:t>
            </a:r>
            <a:r>
              <a:rPr lang="it-IT" sz="3600" b="1" baseline="-25000" dirty="0" smtClean="0"/>
              <a:t>1</a:t>
            </a:r>
            <a:r>
              <a:rPr lang="it-IT" sz="3600" b="1" dirty="0" smtClean="0"/>
              <a:t> </a:t>
            </a:r>
            <a:r>
              <a:rPr lang="it-IT" sz="3600" b="1" dirty="0">
                <a:sym typeface="Symbol"/>
              </a:rPr>
              <a:t></a:t>
            </a:r>
            <a:r>
              <a:rPr lang="it-IT" sz="3600" b="1" dirty="0"/>
              <a:t> </a:t>
            </a:r>
            <a:r>
              <a:rPr lang="it-IT" sz="3600" b="1" i="1" dirty="0"/>
              <a:t>S</a:t>
            </a:r>
            <a:r>
              <a:rPr lang="it-IT" sz="3600" b="1" baseline="-25000" dirty="0"/>
              <a:t>2</a:t>
            </a:r>
            <a:r>
              <a:rPr lang="it-IT" sz="3600" dirty="0"/>
              <a:t> che è l’insieme dei possibili esiti del gioco </a:t>
            </a:r>
            <a:r>
              <a:rPr lang="it-IT" sz="3600" i="1" dirty="0"/>
              <a:t>G</a:t>
            </a:r>
            <a:r>
              <a:rPr lang="it-IT" sz="3600" dirty="0"/>
              <a:t>.</a:t>
            </a:r>
          </a:p>
          <a:p>
            <a:endParaRPr lang="it-IT" dirty="0"/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4386107" y="223361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altLang="it-IT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0983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008112"/>
          </a:xfrm>
        </p:spPr>
        <p:txBody>
          <a:bodyPr>
            <a:normAutofit fontScale="90000"/>
          </a:bodyPr>
          <a:lstStyle/>
          <a:p>
            <a:r>
              <a:rPr lang="it-IT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 estensione dell’Approccio di Nash</a:t>
            </a:r>
            <a:endParaRPr lang="it-IT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79512" y="1124744"/>
            <a:ext cx="8784976" cy="5616624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it-IT" sz="3500" dirty="0" smtClean="0"/>
              <a:t>Il </a:t>
            </a:r>
            <a:r>
              <a:rPr lang="it-IT" sz="3500" dirty="0"/>
              <a:t>C</a:t>
            </a:r>
            <a:r>
              <a:rPr lang="it-IT" sz="3500" dirty="0" smtClean="0"/>
              <a:t>aso 3 </a:t>
            </a:r>
            <a:r>
              <a:rPr lang="it-IT" sz="3500" dirty="0"/>
              <a:t>in cui un gioco ha molteplici EN </a:t>
            </a:r>
            <a:r>
              <a:rPr lang="it-IT" sz="3500" dirty="0" smtClean="0"/>
              <a:t>determina:</a:t>
            </a:r>
          </a:p>
          <a:p>
            <a:pPr marL="0" indent="0">
              <a:buNone/>
            </a:pPr>
            <a:r>
              <a:rPr lang="it-IT" sz="3500" dirty="0" smtClean="0"/>
              <a:t> </a:t>
            </a:r>
          </a:p>
          <a:p>
            <a:pPr marL="0" indent="0">
              <a:buNone/>
            </a:pPr>
            <a:r>
              <a:rPr lang="it-IT" sz="3500" dirty="0" smtClean="0"/>
              <a:t>1) un’indecisione </a:t>
            </a:r>
            <a:r>
              <a:rPr lang="it-IT" sz="3500" dirty="0"/>
              <a:t>sulla previsione dell’esito del </a:t>
            </a:r>
            <a:r>
              <a:rPr lang="it-IT" sz="3500" dirty="0" smtClean="0"/>
              <a:t>gioco; </a:t>
            </a:r>
          </a:p>
          <a:p>
            <a:pPr marL="0" indent="0">
              <a:buNone/>
            </a:pPr>
            <a:r>
              <a:rPr lang="it-IT" sz="3500" dirty="0" smtClean="0"/>
              <a:t>2) la possibilità </a:t>
            </a:r>
            <a:r>
              <a:rPr lang="it-IT" sz="3500" dirty="0"/>
              <a:t>che i giocatori convergano verso un esito diverso da un EN del gioco e – in particolare – che in tal modo </a:t>
            </a:r>
            <a:r>
              <a:rPr lang="it-IT" sz="3500" dirty="0" smtClean="0"/>
              <a:t>ottengano </a:t>
            </a:r>
            <a:r>
              <a:rPr lang="it-IT" sz="3500" dirty="0"/>
              <a:t>un payoff minore del payoff che otterrebbero convergendo verso un </a:t>
            </a:r>
            <a:r>
              <a:rPr lang="it-IT" sz="3500" dirty="0" smtClean="0"/>
              <a:t>EN.</a:t>
            </a:r>
          </a:p>
          <a:p>
            <a:endParaRPr lang="it-IT" sz="3500" dirty="0"/>
          </a:p>
          <a:p>
            <a:pPr marL="0" indent="0">
              <a:buNone/>
            </a:pPr>
            <a:r>
              <a:rPr lang="it-IT" sz="3500" dirty="0" smtClean="0"/>
              <a:t>Tali inconvenienti sono stati studiati </a:t>
            </a:r>
            <a:r>
              <a:rPr lang="it-IT" sz="3500" dirty="0"/>
              <a:t>da </a:t>
            </a:r>
            <a:r>
              <a:rPr lang="it-IT" sz="3500" u="sng" dirty="0"/>
              <a:t>Aumann</a:t>
            </a:r>
            <a:r>
              <a:rPr lang="it-IT" sz="3500" dirty="0"/>
              <a:t> mediante l’introduzione di una estensione dell’Approccio di Nash basata sul così detto </a:t>
            </a:r>
            <a:r>
              <a:rPr lang="it-IT" sz="3500" u="sng" dirty="0"/>
              <a:t>Equilibrio Correlato</a:t>
            </a:r>
            <a:r>
              <a:rPr lang="it-IT" sz="3500" dirty="0"/>
              <a:t>. 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700041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08720"/>
          </a:xfrm>
        </p:spPr>
        <p:txBody>
          <a:bodyPr>
            <a:normAutofit/>
          </a:bodyPr>
          <a:lstStyle/>
          <a:p>
            <a:r>
              <a:rPr lang="it-IT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L’idea di Aumann: Introduzione</a:t>
            </a:r>
            <a:endParaRPr lang="it-IT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5" name="Segnaposto contenuto 4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4135739572"/>
              </p:ext>
            </p:extLst>
          </p:nvPr>
        </p:nvGraphicFramePr>
        <p:xfrm>
          <a:off x="5292080" y="980728"/>
          <a:ext cx="3675018" cy="2160240"/>
        </p:xfrm>
        <a:graphic>
          <a:graphicData uri="http://schemas.openxmlformats.org/drawingml/2006/table">
            <a:tbl>
              <a:tblPr firstRow="1" firstCol="1" bandRow="1" bandCol="1">
                <a:tableStyleId>{5C22544A-7EE6-4342-B048-85BDC9FD1C3A}</a:tableStyleId>
              </a:tblPr>
              <a:tblGrid>
                <a:gridCol w="1225006"/>
                <a:gridCol w="1225006"/>
                <a:gridCol w="1225006"/>
              </a:tblGrid>
              <a:tr h="70871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>
                          <a:effectLst/>
                        </a:rPr>
                        <a:t>PAT/CHRIS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23519" marR="12351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>
                          <a:effectLst/>
                        </a:rPr>
                        <a:t>LOTTA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23519" marR="12351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>
                          <a:effectLst/>
                        </a:rPr>
                        <a:t>OPERA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23519" marR="123519" marT="0" marB="0" anchor="ctr"/>
                </a:tc>
              </a:tr>
              <a:tr h="72576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>
                          <a:effectLst/>
                        </a:rPr>
                        <a:t>LOTTA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23519" marR="12351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u="sng" dirty="0">
                          <a:effectLst/>
                        </a:rPr>
                        <a:t>2</a:t>
                      </a:r>
                      <a:r>
                        <a:rPr lang="it-IT" sz="1600" b="1" dirty="0">
                          <a:effectLst/>
                        </a:rPr>
                        <a:t>, </a:t>
                      </a:r>
                      <a:r>
                        <a:rPr lang="it-IT" sz="1600" b="1" u="sng" dirty="0">
                          <a:effectLst/>
                        </a:rPr>
                        <a:t>1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23519" marR="12351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>
                          <a:effectLst/>
                        </a:rPr>
                        <a:t>0, 0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23519" marR="123519" marT="0" marB="0" anchor="ctr"/>
                </a:tc>
              </a:tr>
              <a:tr h="72576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>
                          <a:effectLst/>
                        </a:rPr>
                        <a:t>OPERA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23519" marR="12351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>
                          <a:effectLst/>
                        </a:rPr>
                        <a:t>0, 0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23519" marR="12351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u="sng" dirty="0">
                          <a:effectLst/>
                        </a:rPr>
                        <a:t>1</a:t>
                      </a:r>
                      <a:r>
                        <a:rPr lang="it-IT" sz="1600" b="1" dirty="0">
                          <a:effectLst/>
                        </a:rPr>
                        <a:t>, </a:t>
                      </a:r>
                      <a:r>
                        <a:rPr lang="it-IT" sz="1600" b="1" u="sng" dirty="0">
                          <a:effectLst/>
                        </a:rPr>
                        <a:t>2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23519" marR="123519" marT="0" marB="0" anchor="ctr"/>
                </a:tc>
              </a:tr>
            </a:tbl>
          </a:graphicData>
        </a:graphic>
      </p:graphicFrame>
      <p:sp>
        <p:nvSpPr>
          <p:cNvPr id="4" name="Segnaposto testo 3"/>
          <p:cNvSpPr>
            <a:spLocks noGrp="1"/>
          </p:cNvSpPr>
          <p:nvPr>
            <p:ph sz="half" idx="2"/>
          </p:nvPr>
        </p:nvSpPr>
        <p:spPr>
          <a:xfrm>
            <a:off x="0" y="836712"/>
            <a:ext cx="5220072" cy="6021288"/>
          </a:xfrm>
        </p:spPr>
        <p:txBody>
          <a:bodyPr>
            <a:normAutofit fontScale="70000" lnSpcReduction="20000"/>
          </a:bodyPr>
          <a:lstStyle/>
          <a:p>
            <a:pPr marL="0" indent="0" algn="just">
              <a:buNone/>
            </a:pPr>
            <a:r>
              <a:rPr lang="it-IT" sz="2900" dirty="0"/>
              <a:t>Consideriamo il gioco “Battaglia dei </a:t>
            </a:r>
            <a:r>
              <a:rPr lang="it-IT" sz="2900" dirty="0" smtClean="0"/>
              <a:t>sessi”.</a:t>
            </a:r>
          </a:p>
          <a:p>
            <a:pPr marL="0" indent="0" algn="just">
              <a:buNone/>
            </a:pPr>
            <a:r>
              <a:rPr lang="it-IT" sz="2900" dirty="0" smtClean="0"/>
              <a:t>Esso ha </a:t>
            </a:r>
            <a:r>
              <a:rPr lang="it-IT" sz="2900" dirty="0"/>
              <a:t>tre EN:</a:t>
            </a:r>
          </a:p>
          <a:p>
            <a:pPr marL="0" indent="0" algn="just">
              <a:buNone/>
            </a:pPr>
            <a:r>
              <a:rPr lang="it-IT" sz="2900" dirty="0" smtClean="0"/>
              <a:t>Il </a:t>
            </a:r>
            <a:r>
              <a:rPr lang="it-IT" sz="2900" dirty="0"/>
              <a:t>primo EN è in strategie pure </a:t>
            </a:r>
            <a:endParaRPr lang="it-IT" sz="2900" dirty="0" smtClean="0"/>
          </a:p>
          <a:p>
            <a:pPr marL="0" indent="0" algn="just">
              <a:buNone/>
            </a:pPr>
            <a:r>
              <a:rPr lang="it-IT" sz="2900" dirty="0" smtClean="0"/>
              <a:t>(</a:t>
            </a:r>
            <a:r>
              <a:rPr lang="it-IT" sz="2900" dirty="0"/>
              <a:t>Lotta, Lotta) = ((1, 0), (1, 0</a:t>
            </a:r>
            <a:r>
              <a:rPr lang="it-IT" sz="2900" dirty="0" smtClean="0"/>
              <a:t>)).</a:t>
            </a:r>
          </a:p>
          <a:p>
            <a:pPr marL="0" indent="0" algn="just">
              <a:buNone/>
            </a:pPr>
            <a:r>
              <a:rPr lang="it-IT" sz="2900" dirty="0" smtClean="0"/>
              <a:t>Il </a:t>
            </a:r>
            <a:r>
              <a:rPr lang="it-IT" sz="2900" dirty="0"/>
              <a:t>secondo EN è in strategie pure </a:t>
            </a:r>
            <a:endParaRPr lang="it-IT" sz="2900" dirty="0" smtClean="0"/>
          </a:p>
          <a:p>
            <a:pPr marL="0" indent="0" algn="just">
              <a:buNone/>
            </a:pPr>
            <a:r>
              <a:rPr lang="it-IT" sz="2900" dirty="0" smtClean="0"/>
              <a:t>(</a:t>
            </a:r>
            <a:r>
              <a:rPr lang="it-IT" sz="2900" dirty="0"/>
              <a:t>Opera, Opera) = ((0, 1), (0, 1)). </a:t>
            </a:r>
          </a:p>
          <a:p>
            <a:pPr marL="0" indent="0" algn="just">
              <a:buNone/>
            </a:pPr>
            <a:r>
              <a:rPr lang="it-IT" sz="2900" dirty="0" smtClean="0"/>
              <a:t>Il terzo </a:t>
            </a:r>
            <a:r>
              <a:rPr lang="it-IT" sz="2900" dirty="0"/>
              <a:t>EN è in strategie </a:t>
            </a:r>
            <a:r>
              <a:rPr lang="it-IT" sz="2900" dirty="0" smtClean="0"/>
              <a:t>miste</a:t>
            </a:r>
          </a:p>
          <a:p>
            <a:pPr marL="0" indent="0" algn="just">
              <a:buNone/>
            </a:pPr>
            <a:r>
              <a:rPr lang="it-IT" sz="2900" dirty="0" smtClean="0"/>
              <a:t>((</a:t>
            </a:r>
            <a:r>
              <a:rPr lang="it-IT" sz="2900" dirty="0"/>
              <a:t>2/3, 1/3), (1/3, 2/3)).</a:t>
            </a:r>
          </a:p>
          <a:p>
            <a:pPr marL="0" indent="0" algn="just">
              <a:buNone/>
            </a:pPr>
            <a:endParaRPr lang="it-IT" sz="2900" dirty="0"/>
          </a:p>
          <a:p>
            <a:pPr marL="0" indent="0" algn="just">
              <a:buNone/>
            </a:pPr>
            <a:r>
              <a:rPr lang="it-IT" sz="2900" dirty="0" smtClean="0"/>
              <a:t>L’inconveniente </a:t>
            </a:r>
            <a:r>
              <a:rPr lang="it-IT" sz="2900" dirty="0"/>
              <a:t>(1) è legato direttamente al fatto che il gioco ha molteplici EN. </a:t>
            </a:r>
          </a:p>
          <a:p>
            <a:pPr marL="0" indent="0" algn="just">
              <a:buNone/>
            </a:pPr>
            <a:r>
              <a:rPr lang="it-IT" sz="2900" dirty="0"/>
              <a:t>L’inconveniente (2) è legato al fatto che il terzo EN </a:t>
            </a:r>
            <a:r>
              <a:rPr lang="it-IT" sz="2900" dirty="0" smtClean="0"/>
              <a:t>induce una </a:t>
            </a:r>
            <a:r>
              <a:rPr lang="it-IT" sz="2900" dirty="0"/>
              <a:t>distribuzione di probabilità su </a:t>
            </a:r>
            <a:r>
              <a:rPr lang="it-IT" sz="2900" i="1" dirty="0"/>
              <a:t>S</a:t>
            </a:r>
            <a:r>
              <a:rPr lang="it-IT" sz="2900" baseline="-25000" dirty="0"/>
              <a:t>1</a:t>
            </a:r>
            <a:r>
              <a:rPr lang="it-IT" sz="2900" dirty="0"/>
              <a:t> </a:t>
            </a:r>
            <a:r>
              <a:rPr lang="it-IT" sz="2900" dirty="0">
                <a:sym typeface="Symbol"/>
              </a:rPr>
              <a:t></a:t>
            </a:r>
            <a:r>
              <a:rPr lang="it-IT" sz="2900" dirty="0"/>
              <a:t> </a:t>
            </a:r>
            <a:r>
              <a:rPr lang="it-IT" sz="2900" i="1" dirty="0"/>
              <a:t>S</a:t>
            </a:r>
            <a:r>
              <a:rPr lang="it-IT" sz="2900" baseline="-25000" dirty="0"/>
              <a:t>2</a:t>
            </a:r>
            <a:r>
              <a:rPr lang="it-IT" sz="2900" dirty="0"/>
              <a:t> per la quale la probabilità che i due giocatori convergano sugli esiti (Lotta, Opera) e (Opera, Lotta) è 4/9 + 1/9 = </a:t>
            </a:r>
            <a:r>
              <a:rPr lang="it-IT" sz="2900" dirty="0" smtClean="0"/>
              <a:t>5/9. </a:t>
            </a:r>
          </a:p>
          <a:p>
            <a:pPr marL="0" indent="0" algn="just">
              <a:buNone/>
            </a:pPr>
            <a:r>
              <a:rPr lang="it-IT" sz="2900" dirty="0" smtClean="0"/>
              <a:t>Tali </a:t>
            </a:r>
            <a:r>
              <a:rPr lang="it-IT" sz="2900" dirty="0"/>
              <a:t>esiti non sono EN e – in particolare – i giocatori in tal modo ottengono un payoff (pari a 0) minore del payoff che otterrebbero convergendo </a:t>
            </a:r>
            <a:r>
              <a:rPr lang="it-IT" sz="2900" dirty="0" smtClean="0"/>
              <a:t>verso </a:t>
            </a:r>
            <a:r>
              <a:rPr lang="it-IT" sz="2900" dirty="0"/>
              <a:t>un EN.</a:t>
            </a:r>
          </a:p>
          <a:p>
            <a:pPr marL="0" indent="0" algn="just">
              <a:buNone/>
            </a:pPr>
            <a:endParaRPr lang="it-IT" dirty="0"/>
          </a:p>
          <a:p>
            <a:endParaRPr lang="it-IT" dirty="0"/>
          </a:p>
        </p:txBody>
      </p:sp>
      <p:graphicFrame>
        <p:nvGraphicFramePr>
          <p:cNvPr id="3" name="Tabel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3964692"/>
              </p:ext>
            </p:extLst>
          </p:nvPr>
        </p:nvGraphicFramePr>
        <p:xfrm>
          <a:off x="5364089" y="4149080"/>
          <a:ext cx="3666360" cy="2435726"/>
        </p:xfrm>
        <a:graphic>
          <a:graphicData uri="http://schemas.openxmlformats.org/drawingml/2006/table">
            <a:tbl>
              <a:tblPr firstRow="1" firstCol="1" bandRow="1" bandCol="1">
                <a:tableStyleId>{5C22544A-7EE6-4342-B048-85BDC9FD1C3A}</a:tableStyleId>
              </a:tblPr>
              <a:tblGrid>
                <a:gridCol w="1222120"/>
                <a:gridCol w="1222120"/>
                <a:gridCol w="1222120"/>
              </a:tblGrid>
              <a:tr h="79909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>
                          <a:effectLst/>
                        </a:rPr>
                        <a:t>PAT/CHRIS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 smtClean="0">
                          <a:effectLst/>
                        </a:rPr>
                        <a:t>LOTTA (1/3)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 smtClean="0">
                          <a:effectLst/>
                        </a:rPr>
                        <a:t>OPERA (2/3)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81831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 smtClean="0">
                          <a:effectLst/>
                        </a:rPr>
                        <a:t>LOTTA (2/3)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>
                          <a:effectLst/>
                        </a:rPr>
                        <a:t>2/3 * 1/3 = 2/9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>
                          <a:effectLst/>
                        </a:rPr>
                        <a:t>2/3 * 2/3 = 4/9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81831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 smtClean="0">
                          <a:effectLst/>
                        </a:rPr>
                        <a:t>OPERA (1/3)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>
                          <a:effectLst/>
                        </a:rPr>
                        <a:t>1/3 * 1/3 = 1/9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>
                          <a:effectLst/>
                        </a:rPr>
                        <a:t>1/3 * 2/3 = 2/9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50620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792088"/>
          </a:xfrm>
        </p:spPr>
        <p:txBody>
          <a:bodyPr>
            <a:normAutofit/>
          </a:bodyPr>
          <a:lstStyle/>
          <a:p>
            <a:r>
              <a:rPr lang="it-IT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L’idea di Aumann: Introduzione</a:t>
            </a:r>
            <a:endParaRPr lang="it-IT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5" name="Segnaposto contenuto 4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4095809689"/>
              </p:ext>
            </p:extLst>
          </p:nvPr>
        </p:nvGraphicFramePr>
        <p:xfrm>
          <a:off x="5364088" y="980728"/>
          <a:ext cx="3458994" cy="2232247"/>
        </p:xfrm>
        <a:graphic>
          <a:graphicData uri="http://schemas.openxmlformats.org/drawingml/2006/table">
            <a:tbl>
              <a:tblPr firstRow="1" firstCol="1" bandRow="1" bandCol="1">
                <a:tableStyleId>{5C22544A-7EE6-4342-B048-85BDC9FD1C3A}</a:tableStyleId>
              </a:tblPr>
              <a:tblGrid>
                <a:gridCol w="1152998"/>
                <a:gridCol w="1152998"/>
                <a:gridCol w="1152998"/>
              </a:tblGrid>
              <a:tr h="7323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>
                          <a:effectLst/>
                        </a:rPr>
                        <a:t>PAT/CHRIS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23519" marR="12351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>
                          <a:effectLst/>
                        </a:rPr>
                        <a:t>LOTTA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23519" marR="12351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>
                          <a:effectLst/>
                        </a:rPr>
                        <a:t>OPERA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23519" marR="123519" marT="0" marB="0" anchor="ctr"/>
                </a:tc>
              </a:tr>
              <a:tr h="74995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>
                          <a:effectLst/>
                        </a:rPr>
                        <a:t>LOTTA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23519" marR="12351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u="sng" dirty="0">
                          <a:effectLst/>
                        </a:rPr>
                        <a:t>2</a:t>
                      </a:r>
                      <a:r>
                        <a:rPr lang="it-IT" sz="1600" b="1" dirty="0">
                          <a:effectLst/>
                        </a:rPr>
                        <a:t>, </a:t>
                      </a:r>
                      <a:r>
                        <a:rPr lang="it-IT" sz="1600" b="1" u="sng" dirty="0">
                          <a:effectLst/>
                        </a:rPr>
                        <a:t>1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23519" marR="12351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>
                          <a:effectLst/>
                        </a:rPr>
                        <a:t>0, 0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23519" marR="123519" marT="0" marB="0" anchor="ctr"/>
                </a:tc>
              </a:tr>
              <a:tr h="74995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>
                          <a:effectLst/>
                        </a:rPr>
                        <a:t>OPERA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23519" marR="12351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>
                          <a:effectLst/>
                        </a:rPr>
                        <a:t>0, 0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23519" marR="12351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u="sng" dirty="0">
                          <a:effectLst/>
                        </a:rPr>
                        <a:t>1</a:t>
                      </a:r>
                      <a:r>
                        <a:rPr lang="it-IT" sz="1600" b="1" dirty="0">
                          <a:effectLst/>
                        </a:rPr>
                        <a:t>, </a:t>
                      </a:r>
                      <a:r>
                        <a:rPr lang="it-IT" sz="1600" b="1" u="sng" dirty="0">
                          <a:effectLst/>
                        </a:rPr>
                        <a:t>2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23519" marR="123519" marT="0" marB="0" anchor="ctr"/>
                </a:tc>
              </a:tr>
            </a:tbl>
          </a:graphicData>
        </a:graphic>
      </p:graphicFrame>
      <p:sp>
        <p:nvSpPr>
          <p:cNvPr id="4" name="Segnaposto testo 3"/>
          <p:cNvSpPr>
            <a:spLocks noGrp="1"/>
          </p:cNvSpPr>
          <p:nvPr>
            <p:ph sz="half" idx="2"/>
          </p:nvPr>
        </p:nvSpPr>
        <p:spPr>
          <a:xfrm>
            <a:off x="0" y="908720"/>
            <a:ext cx="5220072" cy="5949280"/>
          </a:xfrm>
        </p:spPr>
        <p:txBody>
          <a:bodyPr>
            <a:normAutofit fontScale="32500" lnSpcReduction="20000"/>
          </a:bodyPr>
          <a:lstStyle/>
          <a:p>
            <a:pPr marL="0" indent="0" algn="just">
              <a:buNone/>
            </a:pPr>
            <a:r>
              <a:rPr lang="it-IT" sz="8300" dirty="0" smtClean="0"/>
              <a:t>Focalizziamo </a:t>
            </a:r>
            <a:r>
              <a:rPr lang="it-IT" sz="8300" dirty="0"/>
              <a:t>solo i due EN in strategie pure: </a:t>
            </a:r>
            <a:r>
              <a:rPr lang="it-IT" sz="8300" dirty="0" smtClean="0"/>
              <a:t>(</a:t>
            </a:r>
            <a:r>
              <a:rPr lang="it-IT" sz="8300" dirty="0"/>
              <a:t>Lotta, Lotta), (Opera, Opera).</a:t>
            </a:r>
          </a:p>
          <a:p>
            <a:pPr algn="just"/>
            <a:endParaRPr lang="it-IT" sz="8300" dirty="0" smtClean="0"/>
          </a:p>
          <a:p>
            <a:pPr algn="just"/>
            <a:r>
              <a:rPr lang="it-IT" sz="8300" dirty="0" smtClean="0"/>
              <a:t>Assumiamo </a:t>
            </a:r>
            <a:r>
              <a:rPr lang="it-IT" sz="8300" dirty="0"/>
              <a:t>che i due giocatori </a:t>
            </a:r>
            <a:r>
              <a:rPr lang="it-IT" sz="8300" dirty="0" smtClean="0"/>
              <a:t>si possano </a:t>
            </a:r>
            <a:r>
              <a:rPr lang="it-IT" sz="8300" i="1" u="sng" dirty="0" smtClean="0"/>
              <a:t>accordare</a:t>
            </a:r>
            <a:r>
              <a:rPr lang="it-IT" sz="8300" dirty="0" smtClean="0"/>
              <a:t> </a:t>
            </a:r>
            <a:r>
              <a:rPr lang="it-IT" sz="8300" dirty="0"/>
              <a:t>(in modo </a:t>
            </a:r>
            <a:r>
              <a:rPr lang="it-IT" sz="8300" i="1" dirty="0"/>
              <a:t>non vincolante</a:t>
            </a:r>
            <a:r>
              <a:rPr lang="it-IT" sz="8300" dirty="0"/>
              <a:t>) sul fatto che l’esito del gioco possa essere solamente o (Lotta, Lotta) oppure (Opera, Opera), cioè formalmente, </a:t>
            </a:r>
            <a:r>
              <a:rPr lang="it-IT" sz="8300" dirty="0" smtClean="0"/>
              <a:t>si possano accordare </a:t>
            </a:r>
            <a:r>
              <a:rPr lang="it-IT" sz="8300" dirty="0"/>
              <a:t>su una distribuzione di probabilità </a:t>
            </a:r>
            <a:r>
              <a:rPr lang="it-IT" sz="8300" i="1" dirty="0"/>
              <a:t>p </a:t>
            </a:r>
            <a:r>
              <a:rPr lang="it-IT" sz="8300" dirty="0"/>
              <a:t>su </a:t>
            </a:r>
            <a:r>
              <a:rPr lang="it-IT" sz="8300" i="1" dirty="0"/>
              <a:t>S</a:t>
            </a:r>
            <a:r>
              <a:rPr lang="it-IT" sz="8300" baseline="-25000" dirty="0"/>
              <a:t>1</a:t>
            </a:r>
            <a:r>
              <a:rPr lang="it-IT" sz="8300" dirty="0"/>
              <a:t> </a:t>
            </a:r>
            <a:r>
              <a:rPr lang="it-IT" sz="8300" dirty="0">
                <a:sym typeface="Symbol"/>
              </a:rPr>
              <a:t></a:t>
            </a:r>
            <a:r>
              <a:rPr lang="it-IT" sz="8300" dirty="0"/>
              <a:t> </a:t>
            </a:r>
            <a:r>
              <a:rPr lang="it-IT" sz="8300" i="1" dirty="0"/>
              <a:t>S</a:t>
            </a:r>
            <a:r>
              <a:rPr lang="it-IT" sz="8300" baseline="-25000" dirty="0"/>
              <a:t>2</a:t>
            </a:r>
            <a:r>
              <a:rPr lang="it-IT" sz="8300" dirty="0"/>
              <a:t>, che assegni probabilità positive a (Lotta, Lotta) e a (Opera, Opera), e probabilità nulle agli altri possibili esiti del gioco.</a:t>
            </a:r>
          </a:p>
          <a:p>
            <a:endParaRPr lang="it-IT" sz="8300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671188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67544" y="23956"/>
            <a:ext cx="8229600" cy="812756"/>
          </a:xfrm>
        </p:spPr>
        <p:txBody>
          <a:bodyPr>
            <a:normAutofit/>
          </a:bodyPr>
          <a:lstStyle/>
          <a:p>
            <a:r>
              <a:rPr lang="it-IT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L’idea di Aumann: Introduzione</a:t>
            </a:r>
            <a:endParaRPr lang="it-IT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5" name="Segnaposto contenuto 4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2982635325"/>
              </p:ext>
            </p:extLst>
          </p:nvPr>
        </p:nvGraphicFramePr>
        <p:xfrm>
          <a:off x="5508104" y="1340768"/>
          <a:ext cx="3458994" cy="1800200"/>
        </p:xfrm>
        <a:graphic>
          <a:graphicData uri="http://schemas.openxmlformats.org/drawingml/2006/table">
            <a:tbl>
              <a:tblPr firstRow="1" firstCol="1" bandRow="1" bandCol="1">
                <a:tableStyleId>{5C22544A-7EE6-4342-B048-85BDC9FD1C3A}</a:tableStyleId>
              </a:tblPr>
              <a:tblGrid>
                <a:gridCol w="1152998"/>
                <a:gridCol w="1152998"/>
                <a:gridCol w="1152998"/>
              </a:tblGrid>
              <a:tr h="59059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>
                          <a:effectLst/>
                        </a:rPr>
                        <a:t>PAT/CHRIS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23519" marR="12351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>
                          <a:effectLst/>
                        </a:rPr>
                        <a:t>LOTTA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23519" marR="12351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>
                          <a:effectLst/>
                        </a:rPr>
                        <a:t>OPERA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23519" marR="123519" marT="0" marB="0" anchor="ctr"/>
                </a:tc>
              </a:tr>
              <a:tr h="60480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>
                          <a:effectLst/>
                        </a:rPr>
                        <a:t>LOTTA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23519" marR="12351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u="sng" dirty="0">
                          <a:effectLst/>
                        </a:rPr>
                        <a:t>2</a:t>
                      </a:r>
                      <a:r>
                        <a:rPr lang="it-IT" sz="1600" b="1" dirty="0">
                          <a:effectLst/>
                        </a:rPr>
                        <a:t>, </a:t>
                      </a:r>
                      <a:r>
                        <a:rPr lang="it-IT" sz="1600" b="1" u="sng" dirty="0">
                          <a:effectLst/>
                        </a:rPr>
                        <a:t>1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23519" marR="12351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>
                          <a:effectLst/>
                        </a:rPr>
                        <a:t>0, 0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23519" marR="123519" marT="0" marB="0" anchor="ctr"/>
                </a:tc>
              </a:tr>
              <a:tr h="60480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>
                          <a:effectLst/>
                        </a:rPr>
                        <a:t>OPERA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23519" marR="12351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>
                          <a:effectLst/>
                        </a:rPr>
                        <a:t>0, 0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23519" marR="12351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u="sng" dirty="0">
                          <a:effectLst/>
                        </a:rPr>
                        <a:t>1</a:t>
                      </a:r>
                      <a:r>
                        <a:rPr lang="it-IT" sz="1600" b="1" dirty="0">
                          <a:effectLst/>
                        </a:rPr>
                        <a:t>, </a:t>
                      </a:r>
                      <a:r>
                        <a:rPr lang="it-IT" sz="1600" b="1" u="sng" dirty="0">
                          <a:effectLst/>
                        </a:rPr>
                        <a:t>2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23519" marR="123519" marT="0" marB="0" anchor="ctr"/>
                </a:tc>
              </a:tr>
            </a:tbl>
          </a:graphicData>
        </a:graphic>
      </p:graphicFrame>
      <p:sp>
        <p:nvSpPr>
          <p:cNvPr id="4" name="Segnaposto testo 3"/>
          <p:cNvSpPr>
            <a:spLocks noGrp="1"/>
          </p:cNvSpPr>
          <p:nvPr>
            <p:ph sz="half" idx="2"/>
          </p:nvPr>
        </p:nvSpPr>
        <p:spPr>
          <a:xfrm>
            <a:off x="0" y="1268760"/>
            <a:ext cx="5220072" cy="5589240"/>
          </a:xfrm>
        </p:spPr>
        <p:txBody>
          <a:bodyPr>
            <a:normAutofit fontScale="70000" lnSpcReduction="20000"/>
          </a:bodyPr>
          <a:lstStyle/>
          <a:p>
            <a:pPr algn="just"/>
            <a:r>
              <a:rPr lang="it-IT" sz="3600" dirty="0"/>
              <a:t>Al fine di tradurre in realtà questo accordo, i due </a:t>
            </a:r>
            <a:r>
              <a:rPr lang="it-IT" sz="3600" dirty="0" smtClean="0"/>
              <a:t>giocatori possono </a:t>
            </a:r>
            <a:r>
              <a:rPr lang="it-IT" sz="3600" i="1" u="sng" dirty="0" smtClean="0"/>
              <a:t>nominare </a:t>
            </a:r>
            <a:r>
              <a:rPr lang="it-IT" sz="3600" i="1" u="sng" dirty="0"/>
              <a:t>un Mediatore</a:t>
            </a:r>
            <a:r>
              <a:rPr lang="it-IT" sz="3600" dirty="0"/>
              <a:t>, il quale: </a:t>
            </a:r>
          </a:p>
          <a:p>
            <a:pPr marL="0" indent="0" algn="just">
              <a:buNone/>
            </a:pPr>
            <a:r>
              <a:rPr lang="it-IT" sz="3600" dirty="0"/>
              <a:t>(i) estrae “privatamente” uno degli esiti del gioco in base alla distribuzione </a:t>
            </a:r>
            <a:r>
              <a:rPr lang="it-IT" sz="3600" i="1" dirty="0"/>
              <a:t>p</a:t>
            </a:r>
            <a:r>
              <a:rPr lang="it-IT" sz="3600" dirty="0"/>
              <a:t> [e quindi nel caso specifico estrarrà o (Lotta, Lotta) oppure (Opera, Opera)]</a:t>
            </a:r>
          </a:p>
          <a:p>
            <a:pPr marL="0" indent="0" algn="just">
              <a:buNone/>
            </a:pPr>
            <a:r>
              <a:rPr lang="it-IT" sz="3600" dirty="0" smtClean="0"/>
              <a:t>(</a:t>
            </a:r>
            <a:r>
              <a:rPr lang="it-IT" sz="3600" dirty="0"/>
              <a:t>ii) indica “privatamente” ai due giocatori la strategia che essi devono scegliere in base all’esito </a:t>
            </a:r>
            <a:r>
              <a:rPr lang="it-IT" sz="3600" dirty="0" smtClean="0"/>
              <a:t>estratto.</a:t>
            </a:r>
          </a:p>
          <a:p>
            <a:pPr marL="0" indent="0" algn="just">
              <a:buNone/>
            </a:pPr>
            <a:endParaRPr lang="it-IT" sz="3600" dirty="0" smtClean="0"/>
          </a:p>
          <a:p>
            <a:pPr algn="just"/>
            <a:r>
              <a:rPr lang="it-IT" sz="3600" dirty="0" smtClean="0"/>
              <a:t>A </a:t>
            </a:r>
            <a:r>
              <a:rPr lang="it-IT" sz="3600" dirty="0"/>
              <a:t>questo punto ogni </a:t>
            </a:r>
            <a:r>
              <a:rPr lang="it-IT" sz="3600" dirty="0" smtClean="0"/>
              <a:t>giocatore può </a:t>
            </a:r>
            <a:r>
              <a:rPr lang="it-IT" sz="3600" i="1" u="sng" dirty="0" smtClean="0"/>
              <a:t>verificare</a:t>
            </a:r>
            <a:r>
              <a:rPr lang="it-IT" sz="3600" i="1" dirty="0" smtClean="0"/>
              <a:t> </a:t>
            </a:r>
            <a:r>
              <a:rPr lang="it-IT" sz="3600" dirty="0"/>
              <a:t>mediante il “criterio del payoff atteso”, assumendo che l’altro giocatore segua l’indicazione del Mediatore, se gli convenga seguire l’indicazione del Mediatore. </a:t>
            </a:r>
          </a:p>
          <a:p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358552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864096"/>
          </a:xfrm>
        </p:spPr>
        <p:txBody>
          <a:bodyPr>
            <a:normAutofit/>
          </a:bodyPr>
          <a:lstStyle/>
          <a:p>
            <a:r>
              <a:rPr lang="it-IT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Descrizione dell’idea di Aumann</a:t>
            </a:r>
            <a:endParaRPr lang="it-IT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51520" y="1196752"/>
            <a:ext cx="8640960" cy="540060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it-IT" sz="4400" dirty="0" smtClean="0"/>
          </a:p>
          <a:p>
            <a:pPr marL="0" indent="0">
              <a:buNone/>
            </a:pPr>
            <a:r>
              <a:rPr lang="it-IT" sz="4400" dirty="0" smtClean="0"/>
              <a:t>Consideriamo </a:t>
            </a:r>
            <a:r>
              <a:rPr lang="it-IT" sz="4400" dirty="0"/>
              <a:t>un gioco </a:t>
            </a:r>
            <a:endParaRPr lang="it-IT" sz="4400" dirty="0" smtClean="0"/>
          </a:p>
          <a:p>
            <a:pPr marL="0" indent="0">
              <a:buNone/>
            </a:pPr>
            <a:r>
              <a:rPr lang="it-IT" sz="4400" i="1" dirty="0" smtClean="0"/>
              <a:t>G</a:t>
            </a:r>
            <a:r>
              <a:rPr lang="it-IT" sz="4400" dirty="0" smtClean="0"/>
              <a:t> </a:t>
            </a:r>
            <a:r>
              <a:rPr lang="it-IT" sz="4400" dirty="0"/>
              <a:t>= {</a:t>
            </a:r>
            <a:r>
              <a:rPr lang="it-IT" sz="4400" i="1" dirty="0"/>
              <a:t>S</a:t>
            </a:r>
            <a:r>
              <a:rPr lang="it-IT" sz="4400" baseline="-25000" dirty="0"/>
              <a:t>1</a:t>
            </a:r>
            <a:r>
              <a:rPr lang="it-IT" sz="4400" dirty="0"/>
              <a:t>, </a:t>
            </a:r>
            <a:r>
              <a:rPr lang="it-IT" sz="4400" i="1" dirty="0"/>
              <a:t>S</a:t>
            </a:r>
            <a:r>
              <a:rPr lang="it-IT" sz="4400" baseline="-25000" dirty="0"/>
              <a:t>2</a:t>
            </a:r>
            <a:r>
              <a:rPr lang="it-IT" sz="4400" i="1" baseline="-25000" dirty="0"/>
              <a:t> </a:t>
            </a:r>
            <a:r>
              <a:rPr lang="it-IT" sz="4400" dirty="0"/>
              <a:t>; </a:t>
            </a:r>
            <a:r>
              <a:rPr lang="it-IT" sz="4400" i="1" dirty="0"/>
              <a:t>u</a:t>
            </a:r>
            <a:r>
              <a:rPr lang="it-IT" sz="4400" baseline="-25000" dirty="0"/>
              <a:t>1</a:t>
            </a:r>
            <a:r>
              <a:rPr lang="it-IT" sz="4400" dirty="0"/>
              <a:t>, </a:t>
            </a:r>
            <a:r>
              <a:rPr lang="it-IT" sz="4400" i="1" dirty="0"/>
              <a:t>u</a:t>
            </a:r>
            <a:r>
              <a:rPr lang="it-IT" sz="4400" baseline="-25000" dirty="0"/>
              <a:t>2</a:t>
            </a:r>
            <a:r>
              <a:rPr lang="it-IT" sz="4400" dirty="0"/>
              <a:t>} in forma normale.</a:t>
            </a:r>
          </a:p>
          <a:p>
            <a:pPr marL="0" indent="0">
              <a:buNone/>
            </a:pPr>
            <a:endParaRPr lang="it-IT" sz="4400" dirty="0" smtClean="0"/>
          </a:p>
          <a:p>
            <a:endParaRPr lang="it-IT" sz="4400" dirty="0"/>
          </a:p>
          <a:p>
            <a:pPr marL="0" indent="0">
              <a:buNone/>
            </a:pPr>
            <a:r>
              <a:rPr lang="it-IT" sz="4400" dirty="0" smtClean="0"/>
              <a:t>La </a:t>
            </a:r>
            <a:r>
              <a:rPr lang="it-IT" sz="4400" dirty="0"/>
              <a:t>descrizione è in tre fasi.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372898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648072"/>
          </a:xfrm>
        </p:spPr>
        <p:txBody>
          <a:bodyPr>
            <a:noAutofit/>
          </a:bodyPr>
          <a:lstStyle/>
          <a:p>
            <a:r>
              <a:rPr lang="it-IT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Descrizione dell’idea di Aumann</a:t>
            </a:r>
            <a:endParaRPr lang="it-IT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07504" y="836712"/>
            <a:ext cx="8928992" cy="5832648"/>
          </a:xfrm>
        </p:spPr>
        <p:txBody>
          <a:bodyPr numCol="3" spcCol="540000">
            <a:noAutofit/>
          </a:bodyPr>
          <a:lstStyle/>
          <a:p>
            <a:pPr marL="0" indent="0" algn="just">
              <a:buNone/>
            </a:pPr>
            <a:r>
              <a:rPr lang="it-IT" sz="2800" b="1" dirty="0" smtClean="0"/>
              <a:t>Fase 1</a:t>
            </a:r>
          </a:p>
          <a:p>
            <a:pPr marL="0" indent="0" algn="just">
              <a:buNone/>
            </a:pPr>
            <a:endParaRPr lang="it-IT" sz="1900" dirty="0" smtClean="0"/>
          </a:p>
          <a:p>
            <a:pPr marL="0" indent="0" algn="just">
              <a:buNone/>
            </a:pPr>
            <a:r>
              <a:rPr lang="it-IT" sz="1900" dirty="0" smtClean="0"/>
              <a:t>I </a:t>
            </a:r>
            <a:r>
              <a:rPr lang="it-IT" sz="1900" dirty="0"/>
              <a:t>due giocatori si</a:t>
            </a:r>
            <a:r>
              <a:rPr lang="it-IT" sz="1900" b="1" u="sng" dirty="0"/>
              <a:t> </a:t>
            </a:r>
            <a:r>
              <a:rPr lang="it-IT" sz="1900" b="1" i="1" u="sng" dirty="0"/>
              <a:t>accordano</a:t>
            </a:r>
            <a:r>
              <a:rPr lang="it-IT" sz="1900" dirty="0"/>
              <a:t>,</a:t>
            </a:r>
            <a:r>
              <a:rPr lang="it-IT" sz="1900" i="1" dirty="0"/>
              <a:t> </a:t>
            </a:r>
            <a:r>
              <a:rPr lang="it-IT" sz="1900" dirty="0"/>
              <a:t>in modo </a:t>
            </a:r>
            <a:r>
              <a:rPr lang="it-IT" sz="1900" i="1" dirty="0"/>
              <a:t>non vincolante</a:t>
            </a:r>
            <a:r>
              <a:rPr lang="it-IT" sz="1900" dirty="0"/>
              <a:t>, su una distribuzione di probabilità </a:t>
            </a:r>
            <a:r>
              <a:rPr lang="it-IT" sz="1900" i="1" dirty="0"/>
              <a:t>p </a:t>
            </a:r>
            <a:r>
              <a:rPr lang="it-IT" sz="1900" dirty="0"/>
              <a:t>su </a:t>
            </a:r>
            <a:r>
              <a:rPr lang="it-IT" sz="1900" i="1" dirty="0" smtClean="0"/>
              <a:t>S</a:t>
            </a:r>
            <a:r>
              <a:rPr lang="it-IT" sz="1900" baseline="-25000" dirty="0" smtClean="0"/>
              <a:t>1</a:t>
            </a:r>
            <a:r>
              <a:rPr lang="it-IT" sz="1900" dirty="0" smtClean="0">
                <a:sym typeface="Symbol"/>
              </a:rPr>
              <a:t></a:t>
            </a:r>
            <a:r>
              <a:rPr lang="it-IT" sz="1900" i="1" dirty="0" smtClean="0"/>
              <a:t>S</a:t>
            </a:r>
            <a:r>
              <a:rPr lang="it-IT" sz="1900" baseline="-25000" dirty="0" smtClean="0"/>
              <a:t>2</a:t>
            </a:r>
            <a:r>
              <a:rPr lang="it-IT" sz="1900" dirty="0" smtClean="0"/>
              <a:t> </a:t>
            </a:r>
            <a:r>
              <a:rPr lang="it-IT" sz="1900" dirty="0"/>
              <a:t>(che è l’insieme dei possibili esiti del gioco</a:t>
            </a:r>
            <a:r>
              <a:rPr lang="it-IT" sz="1900" dirty="0" smtClean="0"/>
              <a:t>).</a:t>
            </a:r>
          </a:p>
          <a:p>
            <a:pPr algn="just"/>
            <a:endParaRPr lang="it-IT" sz="2400" dirty="0" smtClean="0"/>
          </a:p>
          <a:p>
            <a:pPr algn="just"/>
            <a:endParaRPr lang="it-IT" sz="2400" dirty="0"/>
          </a:p>
          <a:p>
            <a:pPr algn="just"/>
            <a:endParaRPr lang="it-IT" sz="2400" dirty="0" smtClean="0"/>
          </a:p>
          <a:p>
            <a:pPr algn="just"/>
            <a:endParaRPr lang="it-IT" sz="2400" dirty="0"/>
          </a:p>
          <a:p>
            <a:pPr marL="0" indent="0" algn="just">
              <a:buNone/>
            </a:pPr>
            <a:endParaRPr lang="it-IT" sz="2800" b="1" dirty="0" smtClean="0"/>
          </a:p>
          <a:p>
            <a:pPr marL="0" indent="0" algn="just">
              <a:buNone/>
            </a:pPr>
            <a:endParaRPr lang="it-IT" sz="1900" b="1" dirty="0" smtClean="0"/>
          </a:p>
          <a:p>
            <a:pPr marL="0" indent="0" algn="just">
              <a:buNone/>
            </a:pPr>
            <a:r>
              <a:rPr lang="it-IT" sz="2800" b="1" dirty="0" smtClean="0"/>
              <a:t>Fase 2</a:t>
            </a:r>
          </a:p>
          <a:p>
            <a:pPr marL="0" indent="0" algn="just">
              <a:buNone/>
            </a:pPr>
            <a:endParaRPr lang="it-IT" sz="1900" dirty="0" smtClean="0"/>
          </a:p>
          <a:p>
            <a:pPr marL="0" indent="0" algn="just">
              <a:buNone/>
            </a:pPr>
            <a:r>
              <a:rPr lang="it-IT" sz="1900" dirty="0" smtClean="0"/>
              <a:t>I due giocatori </a:t>
            </a:r>
            <a:r>
              <a:rPr lang="it-IT" sz="1900" b="1" i="1" u="sng" dirty="0" smtClean="0"/>
              <a:t>nominano un Mediatore</a:t>
            </a:r>
            <a:r>
              <a:rPr lang="it-IT" sz="1900" dirty="0" smtClean="0"/>
              <a:t> il quale: </a:t>
            </a:r>
          </a:p>
          <a:p>
            <a:pPr marL="0" indent="0" algn="just">
              <a:buNone/>
            </a:pPr>
            <a:r>
              <a:rPr lang="it-IT" sz="1900" dirty="0" smtClean="0"/>
              <a:t>(i) estrae “privatamente” uno degli esiti del gioco in base alla distribuzione </a:t>
            </a:r>
            <a:r>
              <a:rPr lang="it-IT" sz="1900" i="1" dirty="0" smtClean="0"/>
              <a:t>p; </a:t>
            </a:r>
          </a:p>
          <a:p>
            <a:pPr marL="0" indent="0" algn="just">
              <a:buNone/>
            </a:pPr>
            <a:r>
              <a:rPr lang="it-IT" sz="1900" dirty="0" smtClean="0"/>
              <a:t>(ii) indica “privatamente” ai due giocatori,  la strategia che essi devono scegliere in base all’esito estratto.</a:t>
            </a:r>
          </a:p>
          <a:p>
            <a:pPr marL="0" indent="0" algn="just">
              <a:buNone/>
            </a:pPr>
            <a:endParaRPr lang="it-IT" sz="2800" b="1" dirty="0" smtClean="0"/>
          </a:p>
          <a:p>
            <a:pPr marL="0" indent="0" algn="just">
              <a:buNone/>
            </a:pPr>
            <a:endParaRPr lang="it-IT" sz="2800" b="1" dirty="0"/>
          </a:p>
          <a:p>
            <a:pPr marL="0" indent="0" algn="just">
              <a:buNone/>
            </a:pPr>
            <a:endParaRPr lang="it-IT" sz="2800" b="1" dirty="0"/>
          </a:p>
          <a:p>
            <a:pPr marL="0" indent="0" algn="just">
              <a:buNone/>
            </a:pPr>
            <a:r>
              <a:rPr lang="it-IT" sz="2800" b="1" dirty="0" smtClean="0"/>
              <a:t>Fase 3</a:t>
            </a:r>
            <a:endParaRPr lang="it-IT" sz="2800" b="1" dirty="0"/>
          </a:p>
          <a:p>
            <a:pPr marL="0" indent="0" algn="just">
              <a:buNone/>
            </a:pPr>
            <a:endParaRPr lang="it-IT" sz="1900" dirty="0" smtClean="0"/>
          </a:p>
          <a:p>
            <a:pPr marL="0" indent="0" algn="just">
              <a:buNone/>
            </a:pPr>
            <a:r>
              <a:rPr lang="it-IT" sz="1900" dirty="0" smtClean="0"/>
              <a:t>Ogni giocatore </a:t>
            </a:r>
            <a:r>
              <a:rPr lang="it-IT" sz="1900" b="1" i="1" u="sng" dirty="0" smtClean="0"/>
              <a:t>verifica</a:t>
            </a:r>
            <a:r>
              <a:rPr lang="it-IT" sz="1900" i="1" dirty="0" smtClean="0"/>
              <a:t> </a:t>
            </a:r>
            <a:r>
              <a:rPr lang="it-IT" sz="1900" dirty="0" smtClean="0"/>
              <a:t>mediante </a:t>
            </a:r>
            <a:r>
              <a:rPr lang="it-IT" sz="1900" dirty="0"/>
              <a:t>il </a:t>
            </a:r>
            <a:r>
              <a:rPr lang="it-IT" sz="1900" i="1" dirty="0"/>
              <a:t>“criterio del </a:t>
            </a:r>
            <a:r>
              <a:rPr lang="it-IT" sz="1900" i="1" dirty="0" smtClean="0"/>
              <a:t>payoff atteso</a:t>
            </a:r>
            <a:r>
              <a:rPr lang="it-IT" sz="1900" i="1" dirty="0"/>
              <a:t>”</a:t>
            </a:r>
            <a:r>
              <a:rPr lang="it-IT" sz="1900" dirty="0"/>
              <a:t>, assumendo che l’altro giocatore segua l’indicazione del Mediatore, se gli conviene seguire l’indicazione del Mediatore.</a:t>
            </a:r>
          </a:p>
          <a:p>
            <a:pPr algn="just"/>
            <a:endParaRPr lang="it-IT" sz="2400" dirty="0"/>
          </a:p>
          <a:p>
            <a:pPr algn="just"/>
            <a:endParaRPr lang="it-IT" sz="2400" dirty="0"/>
          </a:p>
        </p:txBody>
      </p:sp>
    </p:spTree>
    <p:extLst>
      <p:ext uri="{BB962C8B-B14F-4D97-AF65-F5344CB8AC3E}">
        <p14:creationId xmlns:p14="http://schemas.microsoft.com/office/powerpoint/2010/main" val="3415885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936104"/>
          </a:xfrm>
        </p:spPr>
        <p:txBody>
          <a:bodyPr>
            <a:normAutofit/>
          </a:bodyPr>
          <a:lstStyle/>
          <a:p>
            <a:r>
              <a:rPr lang="it-IT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Descrizione</a:t>
            </a:r>
            <a:r>
              <a:rPr lang="it-IT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it-IT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dell’idea di Aumann</a:t>
            </a:r>
            <a:endParaRPr lang="it-IT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51520" y="1196752"/>
            <a:ext cx="8496944" cy="518457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it-IT" sz="4400" dirty="0" smtClean="0"/>
          </a:p>
          <a:p>
            <a:pPr marL="0" indent="0" algn="just">
              <a:buNone/>
            </a:pPr>
            <a:r>
              <a:rPr lang="it-IT" sz="3300" dirty="0" smtClean="0"/>
              <a:t>Se</a:t>
            </a:r>
            <a:r>
              <a:rPr lang="it-IT" sz="3300" dirty="0"/>
              <a:t>, per ogni possibile esito estratto dal Mediatore, ogni giocatore verifica che gli conviene seguire l’indicazione del Mediatore</a:t>
            </a:r>
            <a:r>
              <a:rPr lang="it-IT" sz="3300" dirty="0" smtClean="0"/>
              <a:t>, assumendo che l’altro giocatore segua l’indicazione del Mediatore, </a:t>
            </a:r>
            <a:r>
              <a:rPr lang="it-IT" sz="3300" dirty="0"/>
              <a:t>allora la distribuzione di probabilità </a:t>
            </a:r>
            <a:r>
              <a:rPr lang="it-IT" sz="3300" i="1" dirty="0"/>
              <a:t>p</a:t>
            </a:r>
            <a:r>
              <a:rPr lang="it-IT" sz="3300" dirty="0"/>
              <a:t> è </a:t>
            </a:r>
            <a:r>
              <a:rPr lang="it-IT" sz="3300" dirty="0" smtClean="0"/>
              <a:t>detta </a:t>
            </a:r>
            <a:r>
              <a:rPr lang="it-IT" sz="3300" b="1" i="1" u="sng" dirty="0"/>
              <a:t>Equilibrio Correlato </a:t>
            </a:r>
            <a:r>
              <a:rPr lang="it-IT" sz="3300" dirty="0"/>
              <a:t>di </a:t>
            </a:r>
            <a:r>
              <a:rPr lang="it-IT" sz="3300" i="1" dirty="0"/>
              <a:t>G</a:t>
            </a:r>
            <a:r>
              <a:rPr lang="it-IT" sz="3300" dirty="0"/>
              <a:t>.</a:t>
            </a:r>
          </a:p>
          <a:p>
            <a:endParaRPr lang="it-IT" sz="4000" dirty="0"/>
          </a:p>
        </p:txBody>
      </p:sp>
    </p:spTree>
    <p:extLst>
      <p:ext uri="{BB962C8B-B14F-4D97-AF65-F5344CB8AC3E}">
        <p14:creationId xmlns:p14="http://schemas.microsoft.com/office/powerpoint/2010/main" val="985469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792088"/>
          </a:xfrm>
        </p:spPr>
        <p:txBody>
          <a:bodyPr>
            <a:normAutofit/>
          </a:bodyPr>
          <a:lstStyle/>
          <a:p>
            <a:r>
              <a:rPr lang="it-IT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Equilibrio</a:t>
            </a:r>
            <a:r>
              <a:rPr lang="it-IT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it-IT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Correlato</a:t>
            </a:r>
            <a:endParaRPr lang="it-IT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052736"/>
            <a:ext cx="4038600" cy="5688632"/>
          </a:xfrm>
        </p:spPr>
        <p:txBody>
          <a:bodyPr>
            <a:normAutofit fontScale="92500"/>
          </a:bodyPr>
          <a:lstStyle/>
          <a:p>
            <a:pPr marL="0" indent="0" algn="just">
              <a:buNone/>
            </a:pPr>
            <a:r>
              <a:rPr lang="it-IT" sz="3200" dirty="0"/>
              <a:t>Al fine di introdurre una definizione formale di Equilibrio Correlato scriviamo:</a:t>
            </a:r>
          </a:p>
          <a:p>
            <a:pPr marL="0" indent="0" algn="just">
              <a:buNone/>
            </a:pPr>
            <a:endParaRPr lang="it-IT" sz="3200" dirty="0"/>
          </a:p>
          <a:p>
            <a:pPr marL="0" indent="0" algn="just">
              <a:buNone/>
            </a:pPr>
            <a:r>
              <a:rPr lang="it-IT" sz="3200" i="1" dirty="0"/>
              <a:t>S</a:t>
            </a:r>
            <a:r>
              <a:rPr lang="it-IT" sz="3200" baseline="-25000" dirty="0"/>
              <a:t>1</a:t>
            </a:r>
            <a:r>
              <a:rPr lang="it-IT" sz="3200" dirty="0"/>
              <a:t> = {</a:t>
            </a:r>
            <a:r>
              <a:rPr lang="it-IT" sz="3200" i="1" dirty="0"/>
              <a:t>A</a:t>
            </a:r>
            <a:r>
              <a:rPr lang="it-IT" sz="3200" dirty="0"/>
              <a:t>, </a:t>
            </a:r>
            <a:r>
              <a:rPr lang="it-IT" sz="3200" i="1" dirty="0"/>
              <a:t>B</a:t>
            </a:r>
            <a:r>
              <a:rPr lang="it-IT" sz="3200" dirty="0"/>
              <a:t>}</a:t>
            </a:r>
          </a:p>
          <a:p>
            <a:pPr marL="0" indent="0" algn="just">
              <a:buNone/>
            </a:pPr>
            <a:r>
              <a:rPr lang="it-IT" sz="3200" i="1" dirty="0"/>
              <a:t>S</a:t>
            </a:r>
            <a:r>
              <a:rPr lang="it-IT" sz="3200" baseline="-25000" dirty="0"/>
              <a:t>2</a:t>
            </a:r>
            <a:r>
              <a:rPr lang="it-IT" sz="3200" dirty="0"/>
              <a:t> = {</a:t>
            </a:r>
            <a:r>
              <a:rPr lang="it-IT" sz="3200" i="1" dirty="0"/>
              <a:t>C</a:t>
            </a:r>
            <a:r>
              <a:rPr lang="it-IT" sz="3200" dirty="0"/>
              <a:t>, </a:t>
            </a:r>
            <a:r>
              <a:rPr lang="it-IT" sz="3200" i="1" dirty="0"/>
              <a:t>D</a:t>
            </a:r>
            <a:r>
              <a:rPr lang="it-IT" sz="3200" dirty="0"/>
              <a:t>}</a:t>
            </a:r>
          </a:p>
          <a:p>
            <a:pPr marL="0" indent="0" algn="just">
              <a:buNone/>
            </a:pPr>
            <a:r>
              <a:rPr lang="it-IT" sz="3200" i="1" dirty="0" smtClean="0"/>
              <a:t>p=</a:t>
            </a:r>
            <a:r>
              <a:rPr lang="it-IT" sz="3200" dirty="0" smtClean="0"/>
              <a:t>(</a:t>
            </a:r>
            <a:r>
              <a:rPr lang="it-IT" sz="3200" i="1" dirty="0"/>
              <a:t>p</a:t>
            </a:r>
            <a:r>
              <a:rPr lang="it-IT" sz="3200" baseline="-25000" dirty="0"/>
              <a:t>1</a:t>
            </a:r>
            <a:r>
              <a:rPr lang="it-IT" sz="3200" dirty="0" smtClean="0"/>
              <a:t>,…,</a:t>
            </a:r>
            <a:r>
              <a:rPr lang="it-IT" sz="3200" i="1" dirty="0" smtClean="0"/>
              <a:t>p</a:t>
            </a:r>
            <a:r>
              <a:rPr lang="it-IT" sz="3200" baseline="-25000" dirty="0" smtClean="0"/>
              <a:t>4</a:t>
            </a:r>
            <a:r>
              <a:rPr lang="it-IT" sz="3200" dirty="0" smtClean="0"/>
              <a:t>): </a:t>
            </a:r>
            <a:r>
              <a:rPr lang="it-IT" sz="3200" dirty="0"/>
              <a:t>distribuzione di probabilità su </a:t>
            </a:r>
            <a:r>
              <a:rPr lang="it-IT" sz="3200" i="1" dirty="0"/>
              <a:t>S</a:t>
            </a:r>
            <a:r>
              <a:rPr lang="it-IT" sz="3200" baseline="-25000" dirty="0"/>
              <a:t>1</a:t>
            </a:r>
            <a:r>
              <a:rPr lang="it-IT" sz="3200" dirty="0"/>
              <a:t> </a:t>
            </a:r>
            <a:r>
              <a:rPr lang="it-IT" sz="3200" dirty="0">
                <a:sym typeface="Symbol"/>
              </a:rPr>
              <a:t></a:t>
            </a:r>
            <a:r>
              <a:rPr lang="it-IT" sz="3200" dirty="0"/>
              <a:t> </a:t>
            </a:r>
            <a:r>
              <a:rPr lang="it-IT" sz="3200" i="1" dirty="0"/>
              <a:t>S</a:t>
            </a:r>
            <a:r>
              <a:rPr lang="it-IT" sz="3200" baseline="-25000" dirty="0"/>
              <a:t>2 </a:t>
            </a:r>
            <a:r>
              <a:rPr lang="it-IT" sz="3200" dirty="0"/>
              <a:t>come indicato </a:t>
            </a:r>
            <a:r>
              <a:rPr lang="it-IT" sz="3200" dirty="0" smtClean="0"/>
              <a:t>in figura.</a:t>
            </a:r>
          </a:p>
          <a:p>
            <a:pPr marL="0" indent="0">
              <a:buNone/>
            </a:pPr>
            <a:endParaRPr lang="it-IT" sz="3200" dirty="0" smtClean="0"/>
          </a:p>
          <a:p>
            <a:endParaRPr lang="it-IT" dirty="0"/>
          </a:p>
          <a:p>
            <a:endParaRPr lang="it-IT" dirty="0" smtClean="0"/>
          </a:p>
          <a:p>
            <a:endParaRPr lang="it-IT" dirty="0" smtClean="0"/>
          </a:p>
          <a:p>
            <a:endParaRPr lang="it-IT" dirty="0"/>
          </a:p>
        </p:txBody>
      </p:sp>
      <p:graphicFrame>
        <p:nvGraphicFramePr>
          <p:cNvPr id="6" name="Segnaposto contenuto 5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665376934"/>
              </p:ext>
            </p:extLst>
          </p:nvPr>
        </p:nvGraphicFramePr>
        <p:xfrm>
          <a:off x="4932040" y="1196752"/>
          <a:ext cx="3522345" cy="2376264"/>
        </p:xfrm>
        <a:graphic>
          <a:graphicData uri="http://schemas.openxmlformats.org/drawingml/2006/table">
            <a:tbl>
              <a:tblPr firstRow="1" firstCol="1" bandRow="1" bandCol="1">
                <a:tableStyleId>{5C22544A-7EE6-4342-B048-85BDC9FD1C3A}</a:tableStyleId>
              </a:tblPr>
              <a:tblGrid>
                <a:gridCol w="1174115"/>
                <a:gridCol w="1174115"/>
                <a:gridCol w="1174115"/>
              </a:tblGrid>
              <a:tr h="77959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>
                          <a:effectLst/>
                        </a:rPr>
                        <a:t>I/II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>
                          <a:effectLst/>
                        </a:rPr>
                        <a:t>C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>
                          <a:effectLst/>
                        </a:rPr>
                        <a:t>D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79833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>
                          <a:effectLst/>
                        </a:rPr>
                        <a:t>A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>
                          <a:effectLst/>
                        </a:rPr>
                        <a:t>p</a:t>
                      </a:r>
                      <a:r>
                        <a:rPr lang="it-IT" sz="1600" b="1" baseline="-25000" dirty="0">
                          <a:effectLst/>
                        </a:rPr>
                        <a:t>1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>
                          <a:effectLst/>
                        </a:rPr>
                        <a:t>p</a:t>
                      </a:r>
                      <a:r>
                        <a:rPr lang="it-IT" sz="1600" b="1" baseline="-25000" dirty="0">
                          <a:effectLst/>
                        </a:rPr>
                        <a:t>2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79833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>
                          <a:effectLst/>
                        </a:rPr>
                        <a:t>B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>
                          <a:effectLst/>
                        </a:rPr>
                        <a:t>p</a:t>
                      </a:r>
                      <a:r>
                        <a:rPr lang="it-IT" sz="1600" b="1" baseline="-25000" dirty="0">
                          <a:effectLst/>
                        </a:rPr>
                        <a:t>3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>
                          <a:effectLst/>
                        </a:rPr>
                        <a:t>p</a:t>
                      </a:r>
                      <a:r>
                        <a:rPr lang="it-IT" sz="1600" b="1" baseline="-25000" dirty="0">
                          <a:effectLst/>
                        </a:rPr>
                        <a:t>4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2" name="CasellaDiTesto 1"/>
          <p:cNvSpPr txBox="1"/>
          <p:nvPr/>
        </p:nvSpPr>
        <p:spPr>
          <a:xfrm>
            <a:off x="4932040" y="4149080"/>
            <a:ext cx="403244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sz="2800" dirty="0" smtClean="0"/>
              <a:t>Per determinare le condizioni che </a:t>
            </a:r>
            <a:r>
              <a:rPr lang="it-IT" sz="2800" i="1" dirty="0" smtClean="0"/>
              <a:t>p </a:t>
            </a:r>
            <a:r>
              <a:rPr lang="it-IT" sz="2800" dirty="0" smtClean="0"/>
              <a:t>deve soddisfare per essere un Equilibrio Correlato, consideriamo le seguenti 4 possibilità.</a:t>
            </a:r>
            <a:endParaRPr lang="it-IT" sz="2800" dirty="0"/>
          </a:p>
        </p:txBody>
      </p:sp>
    </p:spTree>
    <p:extLst>
      <p:ext uri="{BB962C8B-B14F-4D97-AF65-F5344CB8AC3E}">
        <p14:creationId xmlns:p14="http://schemas.microsoft.com/office/powerpoint/2010/main" val="1587285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egnaposto contenuto 5"/>
          <p:cNvSpPr>
            <a:spLocks noGrp="1"/>
          </p:cNvSpPr>
          <p:nvPr>
            <p:ph idx="4294967295"/>
          </p:nvPr>
        </p:nvSpPr>
        <p:spPr>
          <a:xfrm>
            <a:off x="0" y="0"/>
            <a:ext cx="7092950" cy="6858000"/>
          </a:xfrm>
        </p:spPr>
        <p:txBody>
          <a:bodyPr>
            <a:normAutofit fontScale="25000" lnSpcReduction="20000"/>
          </a:bodyPr>
          <a:lstStyle/>
          <a:p>
            <a:pPr marL="0" indent="0" algn="just">
              <a:buNone/>
            </a:pPr>
            <a:endParaRPr lang="it-IT" sz="6200" u="sng" dirty="0" smtClean="0"/>
          </a:p>
          <a:p>
            <a:pPr marL="0" indent="0" algn="just">
              <a:buNone/>
            </a:pPr>
            <a:r>
              <a:rPr lang="it-IT" sz="8400" b="1" u="sng" dirty="0" smtClean="0"/>
              <a:t>Possibilità 1</a:t>
            </a:r>
            <a:r>
              <a:rPr lang="it-IT" sz="8400" b="1" dirty="0" smtClean="0"/>
              <a:t>:</a:t>
            </a:r>
            <a:r>
              <a:rPr lang="it-IT" sz="8400" dirty="0" smtClean="0"/>
              <a:t> Al giocatore I il Mediatore indica di scegliere A.</a:t>
            </a:r>
          </a:p>
          <a:p>
            <a:pPr marL="0" indent="0" algn="just">
              <a:buNone/>
            </a:pPr>
            <a:endParaRPr lang="it-IT" sz="8400" dirty="0" smtClean="0"/>
          </a:p>
          <a:p>
            <a:pPr marL="0" indent="0" algn="just">
              <a:buNone/>
            </a:pPr>
            <a:r>
              <a:rPr lang="it-IT" sz="8400" dirty="0" smtClean="0"/>
              <a:t>la </a:t>
            </a:r>
            <a:r>
              <a:rPr lang="it-IT" sz="8400" dirty="0"/>
              <a:t>probabilità condizionata che l’esito estratto dal Mediatore sia </a:t>
            </a:r>
            <a:endParaRPr lang="it-IT" sz="8400" dirty="0" smtClean="0"/>
          </a:p>
          <a:p>
            <a:pPr marL="0" indent="0" algn="just">
              <a:buNone/>
            </a:pPr>
            <a:r>
              <a:rPr lang="it-IT" sz="8400" dirty="0" smtClean="0"/>
              <a:t>(</a:t>
            </a:r>
            <a:r>
              <a:rPr lang="it-IT" sz="8400" dirty="0"/>
              <a:t>A, C) è [</a:t>
            </a:r>
            <a:r>
              <a:rPr lang="it-IT" sz="8400" i="1" dirty="0"/>
              <a:t>p</a:t>
            </a:r>
            <a:r>
              <a:rPr lang="it-IT" sz="8400" baseline="-25000" dirty="0"/>
              <a:t>1 </a:t>
            </a:r>
            <a:r>
              <a:rPr lang="it-IT" sz="8400" dirty="0"/>
              <a:t>/ (</a:t>
            </a:r>
            <a:r>
              <a:rPr lang="it-IT" sz="8400" i="1" dirty="0"/>
              <a:t>p</a:t>
            </a:r>
            <a:r>
              <a:rPr lang="it-IT" sz="8400" baseline="-25000" dirty="0"/>
              <a:t>1</a:t>
            </a:r>
            <a:r>
              <a:rPr lang="it-IT" sz="8400" dirty="0"/>
              <a:t> + </a:t>
            </a:r>
            <a:r>
              <a:rPr lang="it-IT" sz="8400" i="1" dirty="0"/>
              <a:t>p</a:t>
            </a:r>
            <a:r>
              <a:rPr lang="it-IT" sz="8400" baseline="-25000" dirty="0"/>
              <a:t>2</a:t>
            </a:r>
            <a:r>
              <a:rPr lang="it-IT" sz="8400" dirty="0"/>
              <a:t>)]</a:t>
            </a:r>
          </a:p>
          <a:p>
            <a:pPr marL="0" indent="0" algn="just">
              <a:buNone/>
            </a:pPr>
            <a:r>
              <a:rPr lang="it-IT" sz="8400" dirty="0"/>
              <a:t>la probabilità condizionata che l’esito estratto dal Mediatore sia </a:t>
            </a:r>
            <a:endParaRPr lang="it-IT" sz="8400" dirty="0" smtClean="0"/>
          </a:p>
          <a:p>
            <a:pPr marL="0" indent="0" algn="just">
              <a:buNone/>
            </a:pPr>
            <a:r>
              <a:rPr lang="it-IT" sz="8400" dirty="0" smtClean="0"/>
              <a:t>(</a:t>
            </a:r>
            <a:r>
              <a:rPr lang="it-IT" sz="8400" dirty="0"/>
              <a:t>A, D) è [</a:t>
            </a:r>
            <a:r>
              <a:rPr lang="it-IT" sz="8400" i="1" dirty="0"/>
              <a:t>p</a:t>
            </a:r>
            <a:r>
              <a:rPr lang="it-IT" sz="8400" baseline="-25000" dirty="0"/>
              <a:t>2 </a:t>
            </a:r>
            <a:r>
              <a:rPr lang="it-IT" sz="8400" dirty="0"/>
              <a:t>/ (</a:t>
            </a:r>
            <a:r>
              <a:rPr lang="it-IT" sz="8400" i="1" dirty="0"/>
              <a:t>p</a:t>
            </a:r>
            <a:r>
              <a:rPr lang="it-IT" sz="8400" baseline="-25000" dirty="0"/>
              <a:t>1</a:t>
            </a:r>
            <a:r>
              <a:rPr lang="it-IT" sz="8400" dirty="0"/>
              <a:t> + </a:t>
            </a:r>
            <a:r>
              <a:rPr lang="it-IT" sz="8400" i="1" dirty="0"/>
              <a:t>p</a:t>
            </a:r>
            <a:r>
              <a:rPr lang="it-IT" sz="8400" baseline="-25000" dirty="0"/>
              <a:t>2</a:t>
            </a:r>
            <a:r>
              <a:rPr lang="it-IT" sz="8400" dirty="0"/>
              <a:t>)]</a:t>
            </a:r>
          </a:p>
          <a:p>
            <a:pPr marL="0" indent="0" algn="just">
              <a:buNone/>
            </a:pPr>
            <a:endParaRPr lang="it-IT" sz="8400" dirty="0"/>
          </a:p>
          <a:p>
            <a:pPr marL="0" indent="0" algn="just">
              <a:buNone/>
            </a:pPr>
            <a:r>
              <a:rPr lang="it-IT" sz="8400" dirty="0" smtClean="0"/>
              <a:t>Il </a:t>
            </a:r>
            <a:r>
              <a:rPr lang="it-IT" sz="8400" dirty="0"/>
              <a:t>payoff atteso del giocatore I se egli sceglie A è uguale a</a:t>
            </a:r>
            <a:r>
              <a:rPr lang="it-IT" sz="8400" dirty="0" smtClean="0"/>
              <a:t>: </a:t>
            </a:r>
          </a:p>
          <a:p>
            <a:pPr marL="0" indent="0" algn="just">
              <a:buNone/>
            </a:pPr>
            <a:r>
              <a:rPr lang="en-GB" sz="8400" dirty="0"/>
              <a:t>	</a:t>
            </a:r>
            <a:r>
              <a:rPr lang="en-GB" sz="8400" dirty="0" smtClean="0"/>
              <a:t>[</a:t>
            </a:r>
            <a:r>
              <a:rPr lang="en-GB" sz="8400" dirty="0"/>
              <a:t>p</a:t>
            </a:r>
            <a:r>
              <a:rPr lang="en-GB" sz="8400" baseline="-25000" dirty="0"/>
              <a:t>1 </a:t>
            </a:r>
            <a:r>
              <a:rPr lang="en-GB" sz="8400" dirty="0"/>
              <a:t>/ (p</a:t>
            </a:r>
            <a:r>
              <a:rPr lang="en-GB" sz="8400" baseline="-25000" dirty="0"/>
              <a:t>1</a:t>
            </a:r>
            <a:r>
              <a:rPr lang="en-GB" sz="8400" dirty="0"/>
              <a:t> + p</a:t>
            </a:r>
            <a:r>
              <a:rPr lang="en-GB" sz="8400" baseline="-25000" dirty="0"/>
              <a:t>2</a:t>
            </a:r>
            <a:r>
              <a:rPr lang="en-GB" sz="8400" dirty="0"/>
              <a:t>)] u</a:t>
            </a:r>
            <a:r>
              <a:rPr lang="en-GB" sz="8400" baseline="-25000" dirty="0"/>
              <a:t>1</a:t>
            </a:r>
            <a:r>
              <a:rPr lang="en-GB" sz="8400" dirty="0"/>
              <a:t>(A, C) + [p</a:t>
            </a:r>
            <a:r>
              <a:rPr lang="en-GB" sz="8400" baseline="-25000" dirty="0"/>
              <a:t>2 </a:t>
            </a:r>
            <a:r>
              <a:rPr lang="en-GB" sz="8400" dirty="0"/>
              <a:t>/ (p</a:t>
            </a:r>
            <a:r>
              <a:rPr lang="en-GB" sz="8400" baseline="-25000" dirty="0"/>
              <a:t>1</a:t>
            </a:r>
            <a:r>
              <a:rPr lang="en-GB" sz="8400" dirty="0"/>
              <a:t> + p</a:t>
            </a:r>
            <a:r>
              <a:rPr lang="en-GB" sz="8400" baseline="-25000" dirty="0"/>
              <a:t>2</a:t>
            </a:r>
            <a:r>
              <a:rPr lang="en-GB" sz="8400" dirty="0"/>
              <a:t>)] u</a:t>
            </a:r>
            <a:r>
              <a:rPr lang="en-GB" sz="8400" baseline="-25000" dirty="0"/>
              <a:t>1</a:t>
            </a:r>
            <a:r>
              <a:rPr lang="en-GB" sz="8400" dirty="0"/>
              <a:t>(A, D</a:t>
            </a:r>
            <a:r>
              <a:rPr lang="en-GB" sz="8400" dirty="0" smtClean="0"/>
              <a:t>)</a:t>
            </a:r>
          </a:p>
          <a:p>
            <a:pPr marL="0" indent="0" algn="just">
              <a:buNone/>
            </a:pPr>
            <a:r>
              <a:rPr lang="it-IT" sz="8400" dirty="0"/>
              <a:t>Il payoff atteso del giocatore I se egli sceglie B è uguale a</a:t>
            </a:r>
            <a:r>
              <a:rPr lang="it-IT" sz="8400" dirty="0" smtClean="0"/>
              <a:t>:</a:t>
            </a:r>
          </a:p>
          <a:p>
            <a:pPr marL="0" indent="0" algn="just">
              <a:buNone/>
            </a:pPr>
            <a:r>
              <a:rPr lang="en-GB" sz="8400" dirty="0" smtClean="0"/>
              <a:t>	[</a:t>
            </a:r>
            <a:r>
              <a:rPr lang="en-GB" sz="8400" dirty="0"/>
              <a:t>p</a:t>
            </a:r>
            <a:r>
              <a:rPr lang="en-GB" sz="8400" baseline="-25000" dirty="0"/>
              <a:t>1 </a:t>
            </a:r>
            <a:r>
              <a:rPr lang="en-GB" sz="8400" dirty="0"/>
              <a:t>/ (p</a:t>
            </a:r>
            <a:r>
              <a:rPr lang="en-GB" sz="8400" baseline="-25000" dirty="0"/>
              <a:t>1</a:t>
            </a:r>
            <a:r>
              <a:rPr lang="en-GB" sz="8400" dirty="0"/>
              <a:t> + p</a:t>
            </a:r>
            <a:r>
              <a:rPr lang="en-GB" sz="8400" baseline="-25000" dirty="0"/>
              <a:t>2</a:t>
            </a:r>
            <a:r>
              <a:rPr lang="en-GB" sz="8400" dirty="0"/>
              <a:t>)] u</a:t>
            </a:r>
            <a:r>
              <a:rPr lang="en-GB" sz="8400" baseline="-25000" dirty="0"/>
              <a:t>1</a:t>
            </a:r>
            <a:r>
              <a:rPr lang="en-GB" sz="8400" dirty="0"/>
              <a:t>(B, C) + [p</a:t>
            </a:r>
            <a:r>
              <a:rPr lang="en-GB" sz="8400" baseline="-25000" dirty="0"/>
              <a:t>2 </a:t>
            </a:r>
            <a:r>
              <a:rPr lang="en-GB" sz="8400" dirty="0"/>
              <a:t>/ (p</a:t>
            </a:r>
            <a:r>
              <a:rPr lang="en-GB" sz="8400" baseline="-25000" dirty="0"/>
              <a:t>1</a:t>
            </a:r>
            <a:r>
              <a:rPr lang="en-GB" sz="8400" dirty="0"/>
              <a:t> + p</a:t>
            </a:r>
            <a:r>
              <a:rPr lang="en-GB" sz="8400" baseline="-25000" dirty="0"/>
              <a:t>2</a:t>
            </a:r>
            <a:r>
              <a:rPr lang="en-GB" sz="8400" dirty="0"/>
              <a:t>)] u</a:t>
            </a:r>
            <a:r>
              <a:rPr lang="en-GB" sz="8400" baseline="-25000" dirty="0"/>
              <a:t>1</a:t>
            </a:r>
            <a:r>
              <a:rPr lang="en-GB" sz="8400" dirty="0"/>
              <a:t>(B, D</a:t>
            </a:r>
            <a:r>
              <a:rPr lang="en-GB" sz="8400" dirty="0" smtClean="0"/>
              <a:t>)</a:t>
            </a:r>
          </a:p>
          <a:p>
            <a:pPr algn="just"/>
            <a:endParaRPr lang="it-IT" sz="8400" dirty="0" smtClean="0"/>
          </a:p>
          <a:p>
            <a:pPr marL="0" indent="0" algn="just">
              <a:buNone/>
            </a:pPr>
            <a:r>
              <a:rPr lang="it-IT" sz="8400" dirty="0" smtClean="0"/>
              <a:t>La </a:t>
            </a:r>
            <a:r>
              <a:rPr lang="it-IT" sz="8400" dirty="0"/>
              <a:t>conclusione è che al giocatore I conviene seguire l’indicazione del Mediatore se:</a:t>
            </a:r>
          </a:p>
          <a:p>
            <a:pPr marL="0" indent="0" algn="just">
              <a:buNone/>
            </a:pPr>
            <a:r>
              <a:rPr lang="it-IT" sz="8400" dirty="0"/>
              <a:t> </a:t>
            </a:r>
          </a:p>
          <a:p>
            <a:pPr marL="0" indent="0" algn="just">
              <a:buNone/>
            </a:pPr>
            <a:r>
              <a:rPr lang="en-GB" sz="8400" dirty="0" smtClean="0"/>
              <a:t>[</a:t>
            </a:r>
            <a:r>
              <a:rPr lang="en-GB" sz="8400" dirty="0"/>
              <a:t>p</a:t>
            </a:r>
            <a:r>
              <a:rPr lang="en-GB" sz="8400" baseline="-25000" dirty="0"/>
              <a:t>1 </a:t>
            </a:r>
            <a:r>
              <a:rPr lang="en-GB" sz="8400" dirty="0"/>
              <a:t>/ (p</a:t>
            </a:r>
            <a:r>
              <a:rPr lang="en-GB" sz="8400" baseline="-25000" dirty="0"/>
              <a:t>1</a:t>
            </a:r>
            <a:r>
              <a:rPr lang="en-GB" sz="8400" dirty="0"/>
              <a:t> + p</a:t>
            </a:r>
            <a:r>
              <a:rPr lang="en-GB" sz="8400" baseline="-25000" dirty="0"/>
              <a:t>2</a:t>
            </a:r>
            <a:r>
              <a:rPr lang="en-GB" sz="8400" dirty="0"/>
              <a:t>)] u</a:t>
            </a:r>
            <a:r>
              <a:rPr lang="en-GB" sz="8400" baseline="-25000" dirty="0"/>
              <a:t>1</a:t>
            </a:r>
            <a:r>
              <a:rPr lang="en-GB" sz="8400" dirty="0"/>
              <a:t>(A, C) + [p</a:t>
            </a:r>
            <a:r>
              <a:rPr lang="en-GB" sz="8400" baseline="-25000" dirty="0"/>
              <a:t>2 </a:t>
            </a:r>
            <a:r>
              <a:rPr lang="en-GB" sz="8400" dirty="0"/>
              <a:t>/ (p</a:t>
            </a:r>
            <a:r>
              <a:rPr lang="en-GB" sz="8400" baseline="-25000" dirty="0"/>
              <a:t>1</a:t>
            </a:r>
            <a:r>
              <a:rPr lang="en-GB" sz="8400" dirty="0"/>
              <a:t> + p</a:t>
            </a:r>
            <a:r>
              <a:rPr lang="en-GB" sz="8400" baseline="-25000" dirty="0"/>
              <a:t>2</a:t>
            </a:r>
            <a:r>
              <a:rPr lang="en-GB" sz="8400" dirty="0"/>
              <a:t>)] u</a:t>
            </a:r>
            <a:r>
              <a:rPr lang="en-GB" sz="8400" baseline="-25000" dirty="0"/>
              <a:t>1</a:t>
            </a:r>
            <a:r>
              <a:rPr lang="en-GB" sz="8400" dirty="0"/>
              <a:t>(A, D) </a:t>
            </a:r>
            <a:r>
              <a:rPr lang="en-GB" sz="8400" u="sng" dirty="0" smtClean="0"/>
              <a:t>&gt;</a:t>
            </a:r>
          </a:p>
          <a:p>
            <a:pPr marL="0" indent="0" algn="just">
              <a:buNone/>
            </a:pPr>
            <a:r>
              <a:rPr lang="en-GB" sz="8400" dirty="0" smtClean="0"/>
              <a:t>[p</a:t>
            </a:r>
            <a:r>
              <a:rPr lang="en-GB" sz="8400" baseline="-25000" dirty="0" smtClean="0"/>
              <a:t>1 </a:t>
            </a:r>
            <a:r>
              <a:rPr lang="en-GB" sz="8400" dirty="0"/>
              <a:t>/ (p</a:t>
            </a:r>
            <a:r>
              <a:rPr lang="en-GB" sz="8400" baseline="-25000" dirty="0"/>
              <a:t>1</a:t>
            </a:r>
            <a:r>
              <a:rPr lang="en-GB" sz="8400" dirty="0"/>
              <a:t> + </a:t>
            </a:r>
            <a:r>
              <a:rPr lang="en-GB" sz="8400" dirty="0" smtClean="0"/>
              <a:t>p</a:t>
            </a:r>
            <a:r>
              <a:rPr lang="en-GB" sz="8400" baseline="-25000" dirty="0" smtClean="0"/>
              <a:t>2</a:t>
            </a:r>
            <a:r>
              <a:rPr lang="en-GB" sz="8400" dirty="0"/>
              <a:t>)] u</a:t>
            </a:r>
            <a:r>
              <a:rPr lang="en-GB" sz="8400" baseline="-25000" dirty="0"/>
              <a:t>1</a:t>
            </a:r>
            <a:r>
              <a:rPr lang="en-GB" sz="8400" dirty="0"/>
              <a:t>(B, C) + [p</a:t>
            </a:r>
            <a:r>
              <a:rPr lang="en-GB" sz="8400" baseline="-25000" dirty="0"/>
              <a:t>2 </a:t>
            </a:r>
            <a:r>
              <a:rPr lang="en-GB" sz="8400" dirty="0"/>
              <a:t>/ (p</a:t>
            </a:r>
            <a:r>
              <a:rPr lang="en-GB" sz="8400" baseline="-25000" dirty="0"/>
              <a:t>1</a:t>
            </a:r>
            <a:r>
              <a:rPr lang="en-GB" sz="8400" dirty="0"/>
              <a:t> + p</a:t>
            </a:r>
            <a:r>
              <a:rPr lang="en-GB" sz="8400" baseline="-25000" dirty="0"/>
              <a:t>2</a:t>
            </a:r>
            <a:r>
              <a:rPr lang="en-GB" sz="8400" dirty="0"/>
              <a:t>)] u</a:t>
            </a:r>
            <a:r>
              <a:rPr lang="en-GB" sz="8400" baseline="-25000" dirty="0"/>
              <a:t>1</a:t>
            </a:r>
            <a:r>
              <a:rPr lang="en-GB" sz="8400" dirty="0"/>
              <a:t>(B, D) </a:t>
            </a:r>
            <a:endParaRPr lang="it-IT" sz="8400" dirty="0"/>
          </a:p>
          <a:p>
            <a:pPr marL="0" indent="0" algn="just">
              <a:buNone/>
            </a:pPr>
            <a:r>
              <a:rPr lang="en-GB" sz="8400" dirty="0"/>
              <a:t> </a:t>
            </a:r>
            <a:endParaRPr lang="it-IT" sz="8400" dirty="0"/>
          </a:p>
          <a:p>
            <a:pPr marL="0" indent="0" algn="just">
              <a:buNone/>
            </a:pPr>
            <a:r>
              <a:rPr lang="it-IT" sz="8400" dirty="0" smtClean="0"/>
              <a:t>cioè se: p</a:t>
            </a:r>
            <a:r>
              <a:rPr lang="it-IT" sz="8400" baseline="-25000" dirty="0" smtClean="0"/>
              <a:t>1 </a:t>
            </a:r>
            <a:r>
              <a:rPr lang="it-IT" sz="8400" dirty="0"/>
              <a:t>u</a:t>
            </a:r>
            <a:r>
              <a:rPr lang="it-IT" sz="8400" baseline="-25000" dirty="0"/>
              <a:t>1</a:t>
            </a:r>
            <a:r>
              <a:rPr lang="it-IT" sz="8400" dirty="0"/>
              <a:t>(A, C) + p</a:t>
            </a:r>
            <a:r>
              <a:rPr lang="it-IT" sz="8400" baseline="-25000" dirty="0"/>
              <a:t>2 </a:t>
            </a:r>
            <a:r>
              <a:rPr lang="it-IT" sz="8400" dirty="0"/>
              <a:t>u</a:t>
            </a:r>
            <a:r>
              <a:rPr lang="it-IT" sz="8400" baseline="-25000" dirty="0"/>
              <a:t>1</a:t>
            </a:r>
            <a:r>
              <a:rPr lang="it-IT" sz="8400" dirty="0"/>
              <a:t>(A, D) </a:t>
            </a:r>
            <a:r>
              <a:rPr lang="it-IT" sz="8400" u="sng" dirty="0"/>
              <a:t>&gt;</a:t>
            </a:r>
            <a:r>
              <a:rPr lang="it-IT" sz="8400" dirty="0"/>
              <a:t> p</a:t>
            </a:r>
            <a:r>
              <a:rPr lang="it-IT" sz="8400" baseline="-25000" dirty="0"/>
              <a:t>1 </a:t>
            </a:r>
            <a:r>
              <a:rPr lang="it-IT" sz="8400" dirty="0"/>
              <a:t>u</a:t>
            </a:r>
            <a:r>
              <a:rPr lang="it-IT" sz="8400" baseline="-25000" dirty="0"/>
              <a:t>1</a:t>
            </a:r>
            <a:r>
              <a:rPr lang="it-IT" sz="8400" dirty="0"/>
              <a:t>(B, C) + p</a:t>
            </a:r>
            <a:r>
              <a:rPr lang="it-IT" sz="8400" baseline="-25000" dirty="0"/>
              <a:t>2 </a:t>
            </a:r>
            <a:r>
              <a:rPr lang="it-IT" sz="8400" dirty="0"/>
              <a:t>u</a:t>
            </a:r>
            <a:r>
              <a:rPr lang="it-IT" sz="8400" baseline="-25000" dirty="0"/>
              <a:t>1</a:t>
            </a:r>
            <a:r>
              <a:rPr lang="it-IT" sz="8400" dirty="0"/>
              <a:t>(B, D)</a:t>
            </a:r>
          </a:p>
          <a:p>
            <a:endParaRPr lang="it-IT" sz="5000" dirty="0"/>
          </a:p>
          <a:p>
            <a:endParaRPr lang="it-IT" sz="2800" dirty="0"/>
          </a:p>
          <a:p>
            <a:pPr marL="0" indent="0">
              <a:buNone/>
            </a:pPr>
            <a:r>
              <a:rPr lang="en-GB" sz="2800" dirty="0"/>
              <a:t> </a:t>
            </a:r>
            <a:endParaRPr lang="it-IT" sz="2800" dirty="0"/>
          </a:p>
          <a:p>
            <a:pPr marL="0" indent="0">
              <a:buNone/>
            </a:pPr>
            <a:endParaRPr lang="it-IT" sz="2600" dirty="0"/>
          </a:p>
          <a:p>
            <a:pPr marL="0" indent="0">
              <a:buNone/>
            </a:pPr>
            <a:r>
              <a:rPr lang="en-GB" dirty="0"/>
              <a:t> </a:t>
            </a:r>
            <a:endParaRPr lang="it-IT" dirty="0"/>
          </a:p>
        </p:txBody>
      </p:sp>
      <p:graphicFrame>
        <p:nvGraphicFramePr>
          <p:cNvPr id="7" name="Tabell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2443978"/>
              </p:ext>
            </p:extLst>
          </p:nvPr>
        </p:nvGraphicFramePr>
        <p:xfrm>
          <a:off x="6228185" y="4509120"/>
          <a:ext cx="2808312" cy="2160241"/>
        </p:xfrm>
        <a:graphic>
          <a:graphicData uri="http://schemas.openxmlformats.org/drawingml/2006/table">
            <a:tbl>
              <a:tblPr firstRow="1" firstCol="1" bandRow="1" bandCol="1">
                <a:tableStyleId>{5C22544A-7EE6-4342-B048-85BDC9FD1C3A}</a:tableStyleId>
              </a:tblPr>
              <a:tblGrid>
                <a:gridCol w="936104"/>
                <a:gridCol w="936104"/>
                <a:gridCol w="936104"/>
              </a:tblGrid>
              <a:tr h="70871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>
                          <a:effectLst/>
                        </a:rPr>
                        <a:t>I/II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>
                          <a:effectLst/>
                        </a:rPr>
                        <a:t>C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>
                          <a:effectLst/>
                        </a:rPr>
                        <a:t>D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72576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>
                          <a:effectLst/>
                        </a:rPr>
                        <a:t>A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>
                          <a:effectLst/>
                        </a:rPr>
                        <a:t>p</a:t>
                      </a:r>
                      <a:r>
                        <a:rPr lang="it-IT" sz="1600" b="1" baseline="-25000" dirty="0">
                          <a:effectLst/>
                        </a:rPr>
                        <a:t>1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>
                          <a:effectLst/>
                        </a:rPr>
                        <a:t>p</a:t>
                      </a:r>
                      <a:r>
                        <a:rPr lang="it-IT" sz="1600" b="1" baseline="-25000" dirty="0">
                          <a:effectLst/>
                        </a:rPr>
                        <a:t>2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72576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>
                          <a:effectLst/>
                        </a:rPr>
                        <a:t>B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>
                          <a:effectLst/>
                        </a:rPr>
                        <a:t>p</a:t>
                      </a:r>
                      <a:r>
                        <a:rPr lang="it-IT" sz="1600" b="1" baseline="-25000" dirty="0">
                          <a:effectLst/>
                        </a:rPr>
                        <a:t>3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>
                          <a:effectLst/>
                        </a:rPr>
                        <a:t>p</a:t>
                      </a:r>
                      <a:r>
                        <a:rPr lang="it-IT" sz="1600" b="1" baseline="-25000" dirty="0">
                          <a:effectLst/>
                        </a:rPr>
                        <a:t>4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67592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egnaposto contenuto 5"/>
          <p:cNvSpPr>
            <a:spLocks noGrp="1"/>
          </p:cNvSpPr>
          <p:nvPr>
            <p:ph idx="4294967295"/>
          </p:nvPr>
        </p:nvSpPr>
        <p:spPr>
          <a:xfrm>
            <a:off x="0" y="0"/>
            <a:ext cx="9144000" cy="4797425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endParaRPr lang="it-IT" sz="5000" u="sng" dirty="0" smtClean="0"/>
          </a:p>
          <a:p>
            <a:pPr marL="0" indent="0">
              <a:buNone/>
            </a:pPr>
            <a:r>
              <a:rPr lang="it-IT" sz="8800" b="1" u="sng" dirty="0" smtClean="0"/>
              <a:t>Possibilità 2</a:t>
            </a:r>
            <a:r>
              <a:rPr lang="it-IT" sz="8800" b="1" dirty="0" smtClean="0"/>
              <a:t>:</a:t>
            </a:r>
            <a:r>
              <a:rPr lang="it-IT" sz="8800" dirty="0" smtClean="0"/>
              <a:t> Al </a:t>
            </a:r>
            <a:r>
              <a:rPr lang="it-IT" sz="8800" dirty="0"/>
              <a:t>giocatore I il Mediatore indica di scegliere B.</a:t>
            </a:r>
          </a:p>
          <a:p>
            <a:pPr marL="0" indent="0">
              <a:buNone/>
            </a:pPr>
            <a:endParaRPr lang="it-IT" sz="8800" dirty="0" smtClean="0"/>
          </a:p>
          <a:p>
            <a:pPr marL="0" indent="0">
              <a:buNone/>
            </a:pPr>
            <a:r>
              <a:rPr lang="it-IT" sz="8800" dirty="0" smtClean="0"/>
              <a:t>Al </a:t>
            </a:r>
            <a:r>
              <a:rPr lang="it-IT" sz="8800" dirty="0"/>
              <a:t>giocatore I conviene seguire l’indicazione del Mediatore se:</a:t>
            </a:r>
          </a:p>
          <a:p>
            <a:pPr marL="0" indent="0">
              <a:buNone/>
            </a:pPr>
            <a:r>
              <a:rPr lang="it-IT" sz="8800" dirty="0"/>
              <a:t> </a:t>
            </a:r>
            <a:r>
              <a:rPr lang="it-IT" sz="8800" dirty="0" smtClean="0"/>
              <a:t>	</a:t>
            </a:r>
            <a:r>
              <a:rPr lang="it-IT" sz="8800" i="1" dirty="0" smtClean="0"/>
              <a:t>p</a:t>
            </a:r>
            <a:r>
              <a:rPr lang="it-IT" sz="8800" baseline="-25000" dirty="0" smtClean="0"/>
              <a:t>3 </a:t>
            </a:r>
            <a:r>
              <a:rPr lang="it-IT" sz="8800" i="1" dirty="0"/>
              <a:t>u</a:t>
            </a:r>
            <a:r>
              <a:rPr lang="it-IT" sz="8800" baseline="-25000" dirty="0"/>
              <a:t>1</a:t>
            </a:r>
            <a:r>
              <a:rPr lang="it-IT" sz="8800" dirty="0"/>
              <a:t>(</a:t>
            </a:r>
            <a:r>
              <a:rPr lang="it-IT" sz="8800" i="1" dirty="0"/>
              <a:t>B</a:t>
            </a:r>
            <a:r>
              <a:rPr lang="it-IT" sz="8800" dirty="0"/>
              <a:t>, </a:t>
            </a:r>
            <a:r>
              <a:rPr lang="it-IT" sz="8800" i="1" dirty="0"/>
              <a:t>C</a:t>
            </a:r>
            <a:r>
              <a:rPr lang="it-IT" sz="8800" dirty="0"/>
              <a:t>) + </a:t>
            </a:r>
            <a:r>
              <a:rPr lang="it-IT" sz="8800" i="1" dirty="0"/>
              <a:t>p</a:t>
            </a:r>
            <a:r>
              <a:rPr lang="it-IT" sz="8800" baseline="-25000" dirty="0"/>
              <a:t>4 </a:t>
            </a:r>
            <a:r>
              <a:rPr lang="it-IT" sz="8800" i="1" dirty="0"/>
              <a:t>u</a:t>
            </a:r>
            <a:r>
              <a:rPr lang="it-IT" sz="8800" baseline="-25000" dirty="0"/>
              <a:t>1</a:t>
            </a:r>
            <a:r>
              <a:rPr lang="it-IT" sz="8800" dirty="0"/>
              <a:t>(</a:t>
            </a:r>
            <a:r>
              <a:rPr lang="it-IT" sz="8800" i="1" dirty="0"/>
              <a:t>B</a:t>
            </a:r>
            <a:r>
              <a:rPr lang="it-IT" sz="8800" dirty="0"/>
              <a:t>, </a:t>
            </a:r>
            <a:r>
              <a:rPr lang="it-IT" sz="8800" i="1" dirty="0"/>
              <a:t>D</a:t>
            </a:r>
            <a:r>
              <a:rPr lang="it-IT" sz="8800" dirty="0"/>
              <a:t>) </a:t>
            </a:r>
            <a:r>
              <a:rPr lang="it-IT" sz="8800" u="sng" dirty="0"/>
              <a:t>&gt;</a:t>
            </a:r>
            <a:r>
              <a:rPr lang="it-IT" sz="8800" dirty="0"/>
              <a:t> </a:t>
            </a:r>
            <a:r>
              <a:rPr lang="it-IT" sz="8800" i="1" dirty="0"/>
              <a:t>p</a:t>
            </a:r>
            <a:r>
              <a:rPr lang="it-IT" sz="8800" baseline="-25000" dirty="0"/>
              <a:t>3 </a:t>
            </a:r>
            <a:r>
              <a:rPr lang="it-IT" sz="8800" i="1" dirty="0"/>
              <a:t>u</a:t>
            </a:r>
            <a:r>
              <a:rPr lang="it-IT" sz="8800" baseline="-25000" dirty="0"/>
              <a:t>1</a:t>
            </a:r>
            <a:r>
              <a:rPr lang="it-IT" sz="8800" dirty="0"/>
              <a:t>(</a:t>
            </a:r>
            <a:r>
              <a:rPr lang="it-IT" sz="8800" i="1" dirty="0"/>
              <a:t>A</a:t>
            </a:r>
            <a:r>
              <a:rPr lang="it-IT" sz="8800" dirty="0"/>
              <a:t>, </a:t>
            </a:r>
            <a:r>
              <a:rPr lang="it-IT" sz="8800" i="1" dirty="0"/>
              <a:t>C</a:t>
            </a:r>
            <a:r>
              <a:rPr lang="it-IT" sz="8800" dirty="0"/>
              <a:t>) + </a:t>
            </a:r>
            <a:r>
              <a:rPr lang="it-IT" sz="8800" i="1" dirty="0"/>
              <a:t>p</a:t>
            </a:r>
            <a:r>
              <a:rPr lang="it-IT" sz="8800" baseline="-25000" dirty="0"/>
              <a:t>4 </a:t>
            </a:r>
            <a:r>
              <a:rPr lang="it-IT" sz="8800" i="1" dirty="0"/>
              <a:t>u</a:t>
            </a:r>
            <a:r>
              <a:rPr lang="it-IT" sz="8800" baseline="-25000" dirty="0"/>
              <a:t>1</a:t>
            </a:r>
            <a:r>
              <a:rPr lang="it-IT" sz="8800" dirty="0"/>
              <a:t>(</a:t>
            </a:r>
            <a:r>
              <a:rPr lang="it-IT" sz="8800" i="1" dirty="0"/>
              <a:t>A</a:t>
            </a:r>
            <a:r>
              <a:rPr lang="it-IT" sz="8800" dirty="0"/>
              <a:t>, </a:t>
            </a:r>
            <a:r>
              <a:rPr lang="it-IT" sz="8800" i="1" dirty="0"/>
              <a:t>D</a:t>
            </a:r>
            <a:r>
              <a:rPr lang="it-IT" sz="8800" dirty="0"/>
              <a:t>)</a:t>
            </a:r>
          </a:p>
          <a:p>
            <a:pPr marL="0" indent="0" algn="ctr">
              <a:buNone/>
            </a:pPr>
            <a:endParaRPr lang="it-IT" sz="8800" dirty="0"/>
          </a:p>
          <a:p>
            <a:pPr marL="0" indent="0" algn="ctr">
              <a:buNone/>
            </a:pPr>
            <a:r>
              <a:rPr lang="it-IT" sz="8800" b="1" u="sng" dirty="0" smtClean="0"/>
              <a:t>Possibilità </a:t>
            </a:r>
            <a:r>
              <a:rPr lang="it-IT" sz="8800" b="1" u="sng" dirty="0"/>
              <a:t>3</a:t>
            </a:r>
            <a:r>
              <a:rPr lang="it-IT" sz="8800" b="1" dirty="0"/>
              <a:t>: </a:t>
            </a:r>
            <a:r>
              <a:rPr lang="it-IT" sz="8800" dirty="0"/>
              <a:t>Al giocatore II il Mediatore indica di scegliere C</a:t>
            </a:r>
            <a:r>
              <a:rPr lang="it-IT" sz="8800" dirty="0" smtClean="0"/>
              <a:t>.</a:t>
            </a:r>
          </a:p>
          <a:p>
            <a:pPr marL="0" indent="0" algn="ctr">
              <a:buNone/>
            </a:pPr>
            <a:endParaRPr lang="it-IT" sz="8800" dirty="0" smtClean="0"/>
          </a:p>
          <a:p>
            <a:pPr marL="0" indent="0" algn="ctr">
              <a:buNone/>
            </a:pPr>
            <a:r>
              <a:rPr lang="it-IT" sz="8800" dirty="0" smtClean="0"/>
              <a:t>Al </a:t>
            </a:r>
            <a:r>
              <a:rPr lang="it-IT" sz="8800" dirty="0"/>
              <a:t>giocatore I conviene seguire l’indicazione del Mediatore se:</a:t>
            </a:r>
          </a:p>
          <a:p>
            <a:pPr marL="0" indent="0" algn="ctr">
              <a:buNone/>
            </a:pPr>
            <a:r>
              <a:rPr lang="it-IT" sz="8800" dirty="0"/>
              <a:t>	</a:t>
            </a:r>
            <a:r>
              <a:rPr lang="it-IT" sz="8800" i="1" dirty="0" smtClean="0"/>
              <a:t>p</a:t>
            </a:r>
            <a:r>
              <a:rPr lang="it-IT" sz="8800" baseline="-25000" dirty="0" smtClean="0"/>
              <a:t>1 </a:t>
            </a:r>
            <a:r>
              <a:rPr lang="it-IT" sz="8800" i="1" dirty="0"/>
              <a:t>u</a:t>
            </a:r>
            <a:r>
              <a:rPr lang="it-IT" sz="8800" baseline="-25000" dirty="0"/>
              <a:t>2</a:t>
            </a:r>
            <a:r>
              <a:rPr lang="it-IT" sz="8800" dirty="0"/>
              <a:t>(</a:t>
            </a:r>
            <a:r>
              <a:rPr lang="it-IT" sz="8800" i="1" dirty="0"/>
              <a:t>A</a:t>
            </a:r>
            <a:r>
              <a:rPr lang="it-IT" sz="8800" dirty="0"/>
              <a:t>, </a:t>
            </a:r>
            <a:r>
              <a:rPr lang="it-IT" sz="8800" i="1" dirty="0"/>
              <a:t>C</a:t>
            </a:r>
            <a:r>
              <a:rPr lang="it-IT" sz="8800" dirty="0"/>
              <a:t>) + </a:t>
            </a:r>
            <a:r>
              <a:rPr lang="it-IT" sz="8800" i="1" dirty="0"/>
              <a:t>p</a:t>
            </a:r>
            <a:r>
              <a:rPr lang="it-IT" sz="8800" baseline="-25000" dirty="0"/>
              <a:t>3 </a:t>
            </a:r>
            <a:r>
              <a:rPr lang="it-IT" sz="8800" i="1" dirty="0"/>
              <a:t>u</a:t>
            </a:r>
            <a:r>
              <a:rPr lang="it-IT" sz="8800" baseline="-25000" dirty="0"/>
              <a:t>2</a:t>
            </a:r>
            <a:r>
              <a:rPr lang="it-IT" sz="8800" dirty="0"/>
              <a:t>(</a:t>
            </a:r>
            <a:r>
              <a:rPr lang="it-IT" sz="8800" i="1" dirty="0"/>
              <a:t>B</a:t>
            </a:r>
            <a:r>
              <a:rPr lang="it-IT" sz="8800" dirty="0"/>
              <a:t>, </a:t>
            </a:r>
            <a:r>
              <a:rPr lang="it-IT" sz="8800" i="1" dirty="0"/>
              <a:t>C</a:t>
            </a:r>
            <a:r>
              <a:rPr lang="it-IT" sz="8800" dirty="0"/>
              <a:t>) </a:t>
            </a:r>
            <a:r>
              <a:rPr lang="it-IT" sz="8800" u="sng" dirty="0"/>
              <a:t>&gt;</a:t>
            </a:r>
            <a:r>
              <a:rPr lang="it-IT" sz="8800" dirty="0"/>
              <a:t> </a:t>
            </a:r>
            <a:r>
              <a:rPr lang="it-IT" sz="8800" i="1" dirty="0"/>
              <a:t>p</a:t>
            </a:r>
            <a:r>
              <a:rPr lang="it-IT" sz="8800" baseline="-25000" dirty="0"/>
              <a:t>1 </a:t>
            </a:r>
            <a:r>
              <a:rPr lang="it-IT" sz="8800" i="1" dirty="0"/>
              <a:t>u</a:t>
            </a:r>
            <a:r>
              <a:rPr lang="it-IT" sz="8800" baseline="-25000" dirty="0"/>
              <a:t>2</a:t>
            </a:r>
            <a:r>
              <a:rPr lang="it-IT" sz="8800" dirty="0"/>
              <a:t>(</a:t>
            </a:r>
            <a:r>
              <a:rPr lang="it-IT" sz="8800" i="1" dirty="0"/>
              <a:t>A</a:t>
            </a:r>
            <a:r>
              <a:rPr lang="it-IT" sz="8800" dirty="0"/>
              <a:t>, </a:t>
            </a:r>
            <a:r>
              <a:rPr lang="it-IT" sz="8800" i="1" dirty="0"/>
              <a:t>D</a:t>
            </a:r>
            <a:r>
              <a:rPr lang="it-IT" sz="8800" dirty="0"/>
              <a:t>) + </a:t>
            </a:r>
            <a:r>
              <a:rPr lang="it-IT" sz="8800" i="1" dirty="0"/>
              <a:t>p</a:t>
            </a:r>
            <a:r>
              <a:rPr lang="it-IT" sz="8800" baseline="-25000" dirty="0"/>
              <a:t>3 </a:t>
            </a:r>
            <a:r>
              <a:rPr lang="it-IT" sz="8800" i="1" dirty="0"/>
              <a:t>u</a:t>
            </a:r>
            <a:r>
              <a:rPr lang="it-IT" sz="8800" baseline="-25000" dirty="0"/>
              <a:t>2</a:t>
            </a:r>
            <a:r>
              <a:rPr lang="it-IT" sz="8800" dirty="0"/>
              <a:t>(</a:t>
            </a:r>
            <a:r>
              <a:rPr lang="it-IT" sz="8800" i="1" dirty="0"/>
              <a:t>B</a:t>
            </a:r>
            <a:r>
              <a:rPr lang="it-IT" sz="8800" dirty="0"/>
              <a:t>, </a:t>
            </a:r>
            <a:r>
              <a:rPr lang="it-IT" sz="8800" i="1" dirty="0"/>
              <a:t>D</a:t>
            </a:r>
            <a:r>
              <a:rPr lang="it-IT" sz="8800" dirty="0" smtClean="0"/>
              <a:t>)</a:t>
            </a:r>
          </a:p>
          <a:p>
            <a:pPr marL="0" indent="0" algn="ctr">
              <a:buNone/>
            </a:pPr>
            <a:endParaRPr lang="it-IT" sz="8800" dirty="0"/>
          </a:p>
          <a:p>
            <a:pPr marL="0" indent="0" algn="r">
              <a:buNone/>
            </a:pPr>
            <a:r>
              <a:rPr lang="it-IT" sz="8800" b="1" u="sng" dirty="0" smtClean="0"/>
              <a:t>Possibilità </a:t>
            </a:r>
            <a:r>
              <a:rPr lang="it-IT" sz="8800" b="1" u="sng" dirty="0"/>
              <a:t>4</a:t>
            </a:r>
            <a:r>
              <a:rPr lang="it-IT" sz="8800" b="1" dirty="0"/>
              <a:t>:</a:t>
            </a:r>
            <a:r>
              <a:rPr lang="it-IT" sz="8800" dirty="0"/>
              <a:t> Al giocatore II il Mediatore indica di scegliere D.</a:t>
            </a:r>
          </a:p>
          <a:p>
            <a:pPr marL="0" indent="0" algn="r">
              <a:buNone/>
            </a:pPr>
            <a:endParaRPr lang="it-IT" sz="8800" dirty="0" smtClean="0"/>
          </a:p>
          <a:p>
            <a:pPr marL="0" indent="0" algn="r">
              <a:buNone/>
            </a:pPr>
            <a:r>
              <a:rPr lang="it-IT" sz="8800" dirty="0" smtClean="0"/>
              <a:t>Al </a:t>
            </a:r>
            <a:r>
              <a:rPr lang="it-IT" sz="8800" dirty="0"/>
              <a:t>giocatore I conviene seguire l’indicazione del Mediatore se:</a:t>
            </a:r>
          </a:p>
          <a:p>
            <a:pPr marL="0" indent="0" algn="r">
              <a:buNone/>
            </a:pPr>
            <a:r>
              <a:rPr lang="it-IT" sz="8800" i="1" dirty="0" smtClean="0"/>
              <a:t>	p</a:t>
            </a:r>
            <a:r>
              <a:rPr lang="it-IT" sz="8800" baseline="-25000" dirty="0" smtClean="0"/>
              <a:t>2 </a:t>
            </a:r>
            <a:r>
              <a:rPr lang="it-IT" sz="8800" i="1" dirty="0"/>
              <a:t>u</a:t>
            </a:r>
            <a:r>
              <a:rPr lang="it-IT" sz="8800" baseline="-25000" dirty="0"/>
              <a:t>2</a:t>
            </a:r>
            <a:r>
              <a:rPr lang="it-IT" sz="8800" dirty="0"/>
              <a:t>(</a:t>
            </a:r>
            <a:r>
              <a:rPr lang="it-IT" sz="8800" i="1" dirty="0"/>
              <a:t>A</a:t>
            </a:r>
            <a:r>
              <a:rPr lang="it-IT" sz="8800" dirty="0"/>
              <a:t>, </a:t>
            </a:r>
            <a:r>
              <a:rPr lang="it-IT" sz="8800" i="1" dirty="0"/>
              <a:t>D</a:t>
            </a:r>
            <a:r>
              <a:rPr lang="it-IT" sz="8800" dirty="0"/>
              <a:t>) + </a:t>
            </a:r>
            <a:r>
              <a:rPr lang="it-IT" sz="8800" i="1" dirty="0"/>
              <a:t>p</a:t>
            </a:r>
            <a:r>
              <a:rPr lang="it-IT" sz="8800" baseline="-25000" dirty="0"/>
              <a:t>4 </a:t>
            </a:r>
            <a:r>
              <a:rPr lang="it-IT" sz="8800" i="1" dirty="0"/>
              <a:t>u</a:t>
            </a:r>
            <a:r>
              <a:rPr lang="it-IT" sz="8800" baseline="-25000" dirty="0"/>
              <a:t>2</a:t>
            </a:r>
            <a:r>
              <a:rPr lang="it-IT" sz="8800" dirty="0"/>
              <a:t>(</a:t>
            </a:r>
            <a:r>
              <a:rPr lang="it-IT" sz="8800" i="1" dirty="0"/>
              <a:t>B</a:t>
            </a:r>
            <a:r>
              <a:rPr lang="it-IT" sz="8800" dirty="0"/>
              <a:t>, </a:t>
            </a:r>
            <a:r>
              <a:rPr lang="it-IT" sz="8800" i="1" dirty="0"/>
              <a:t>D</a:t>
            </a:r>
            <a:r>
              <a:rPr lang="it-IT" sz="8800" dirty="0"/>
              <a:t>) </a:t>
            </a:r>
            <a:r>
              <a:rPr lang="it-IT" sz="8800" u="sng" dirty="0"/>
              <a:t>&gt;</a:t>
            </a:r>
            <a:r>
              <a:rPr lang="it-IT" sz="8800" dirty="0"/>
              <a:t> </a:t>
            </a:r>
            <a:r>
              <a:rPr lang="it-IT" sz="8800" i="1" dirty="0"/>
              <a:t>p</a:t>
            </a:r>
            <a:r>
              <a:rPr lang="it-IT" sz="8800" baseline="-25000" dirty="0"/>
              <a:t>2 </a:t>
            </a:r>
            <a:r>
              <a:rPr lang="it-IT" sz="8800" i="1" dirty="0"/>
              <a:t>u</a:t>
            </a:r>
            <a:r>
              <a:rPr lang="it-IT" sz="8800" baseline="-25000" dirty="0"/>
              <a:t>2</a:t>
            </a:r>
            <a:r>
              <a:rPr lang="it-IT" sz="8800" dirty="0"/>
              <a:t>(</a:t>
            </a:r>
            <a:r>
              <a:rPr lang="it-IT" sz="8800" i="1" dirty="0"/>
              <a:t>A</a:t>
            </a:r>
            <a:r>
              <a:rPr lang="it-IT" sz="8800" dirty="0"/>
              <a:t>, </a:t>
            </a:r>
            <a:r>
              <a:rPr lang="it-IT" sz="8800" i="1" dirty="0"/>
              <a:t>C</a:t>
            </a:r>
            <a:r>
              <a:rPr lang="it-IT" sz="8800" dirty="0"/>
              <a:t>) + </a:t>
            </a:r>
            <a:r>
              <a:rPr lang="it-IT" sz="8800" i="1" dirty="0"/>
              <a:t>p</a:t>
            </a:r>
            <a:r>
              <a:rPr lang="it-IT" sz="8800" baseline="-25000" dirty="0"/>
              <a:t>4 </a:t>
            </a:r>
            <a:r>
              <a:rPr lang="it-IT" sz="8800" i="1" dirty="0"/>
              <a:t>u</a:t>
            </a:r>
            <a:r>
              <a:rPr lang="it-IT" sz="8800" baseline="-25000" dirty="0"/>
              <a:t>2</a:t>
            </a:r>
            <a:r>
              <a:rPr lang="it-IT" sz="8800" dirty="0"/>
              <a:t>(</a:t>
            </a:r>
            <a:r>
              <a:rPr lang="it-IT" sz="8800" i="1" dirty="0"/>
              <a:t>B</a:t>
            </a:r>
            <a:r>
              <a:rPr lang="it-IT" sz="8800" dirty="0"/>
              <a:t>, </a:t>
            </a:r>
            <a:r>
              <a:rPr lang="it-IT" sz="8800" i="1" dirty="0"/>
              <a:t>C</a:t>
            </a:r>
            <a:r>
              <a:rPr lang="it-IT" sz="8800" dirty="0"/>
              <a:t>)	</a:t>
            </a:r>
          </a:p>
          <a:p>
            <a:endParaRPr lang="it-IT" sz="5000" dirty="0"/>
          </a:p>
          <a:p>
            <a:endParaRPr lang="it-IT" sz="2800" dirty="0"/>
          </a:p>
          <a:p>
            <a:pPr marL="0" indent="0">
              <a:buNone/>
            </a:pPr>
            <a:r>
              <a:rPr lang="en-GB" sz="2800" dirty="0"/>
              <a:t> </a:t>
            </a:r>
            <a:endParaRPr lang="it-IT" sz="2800" dirty="0"/>
          </a:p>
          <a:p>
            <a:pPr marL="0" indent="0">
              <a:buNone/>
            </a:pPr>
            <a:endParaRPr lang="it-IT" sz="2600" dirty="0"/>
          </a:p>
          <a:p>
            <a:pPr marL="0" indent="0">
              <a:buNone/>
            </a:pPr>
            <a:r>
              <a:rPr lang="en-GB" dirty="0"/>
              <a:t> </a:t>
            </a:r>
            <a:endParaRPr lang="it-IT" dirty="0"/>
          </a:p>
        </p:txBody>
      </p:sp>
      <p:graphicFrame>
        <p:nvGraphicFramePr>
          <p:cNvPr id="7" name="Tabell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8351398"/>
              </p:ext>
            </p:extLst>
          </p:nvPr>
        </p:nvGraphicFramePr>
        <p:xfrm>
          <a:off x="4499993" y="5013176"/>
          <a:ext cx="4499994" cy="1656183"/>
        </p:xfrm>
        <a:graphic>
          <a:graphicData uri="http://schemas.openxmlformats.org/drawingml/2006/table">
            <a:tbl>
              <a:tblPr firstRow="1" firstCol="1" bandRow="1" bandCol="1">
                <a:tableStyleId>{5C22544A-7EE6-4342-B048-85BDC9FD1C3A}</a:tableStyleId>
              </a:tblPr>
              <a:tblGrid>
                <a:gridCol w="1499998"/>
                <a:gridCol w="1499998"/>
                <a:gridCol w="1499998"/>
              </a:tblGrid>
              <a:tr h="54334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>
                          <a:effectLst/>
                        </a:rPr>
                        <a:t>I/II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>
                          <a:effectLst/>
                        </a:rPr>
                        <a:t>C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>
                          <a:effectLst/>
                        </a:rPr>
                        <a:t>D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564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>
                          <a:effectLst/>
                        </a:rPr>
                        <a:t>A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>
                          <a:effectLst/>
                        </a:rPr>
                        <a:t>p</a:t>
                      </a:r>
                      <a:r>
                        <a:rPr lang="it-IT" sz="1600" b="1" baseline="-25000" dirty="0">
                          <a:effectLst/>
                        </a:rPr>
                        <a:t>1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>
                          <a:effectLst/>
                        </a:rPr>
                        <a:t>p</a:t>
                      </a:r>
                      <a:r>
                        <a:rPr lang="it-IT" sz="1600" b="1" baseline="-25000" dirty="0">
                          <a:effectLst/>
                        </a:rPr>
                        <a:t>2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564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>
                          <a:effectLst/>
                        </a:rPr>
                        <a:t>B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>
                          <a:effectLst/>
                        </a:rPr>
                        <a:t>p</a:t>
                      </a:r>
                      <a:r>
                        <a:rPr lang="it-IT" sz="1600" b="1" baseline="-25000" dirty="0">
                          <a:effectLst/>
                        </a:rPr>
                        <a:t>3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>
                          <a:effectLst/>
                        </a:rPr>
                        <a:t>p</a:t>
                      </a:r>
                      <a:r>
                        <a:rPr lang="it-IT" sz="1600" b="1" baseline="-25000" dirty="0">
                          <a:effectLst/>
                        </a:rPr>
                        <a:t>4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42404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6408712" cy="720080"/>
          </a:xfrm>
        </p:spPr>
        <p:txBody>
          <a:bodyPr>
            <a:noAutofit/>
          </a:bodyPr>
          <a:lstStyle/>
          <a:p>
            <a:r>
              <a:rPr lang="it-IT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Definizione </a:t>
            </a:r>
            <a:r>
              <a:rPr lang="it-IT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(Equilibrio Correlato)</a:t>
            </a:r>
            <a:r>
              <a:rPr lang="it-IT" sz="2400" dirty="0"/>
              <a:t/>
            </a:r>
            <a:br>
              <a:rPr lang="it-IT" sz="2400" dirty="0"/>
            </a:br>
            <a:endParaRPr lang="it-IT" sz="2400" dirty="0"/>
          </a:p>
        </p:txBody>
      </p:sp>
      <p:graphicFrame>
        <p:nvGraphicFramePr>
          <p:cNvPr id="5" name="Segnaposto contenuto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89427312"/>
              </p:ext>
            </p:extLst>
          </p:nvPr>
        </p:nvGraphicFramePr>
        <p:xfrm>
          <a:off x="5940153" y="1124745"/>
          <a:ext cx="3169656" cy="2160239"/>
        </p:xfrm>
        <a:graphic>
          <a:graphicData uri="http://schemas.openxmlformats.org/drawingml/2006/table">
            <a:tbl>
              <a:tblPr firstRow="1" firstCol="1" bandRow="1" bandCol="1">
                <a:tableStyleId>{5C22544A-7EE6-4342-B048-85BDC9FD1C3A}</a:tableStyleId>
              </a:tblPr>
              <a:tblGrid>
                <a:gridCol w="1056552"/>
                <a:gridCol w="1056552"/>
                <a:gridCol w="1056552"/>
              </a:tblGrid>
              <a:tr h="7087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>
                          <a:effectLst/>
                        </a:rPr>
                        <a:t>I/II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>
                          <a:effectLst/>
                        </a:rPr>
                        <a:t>C</a:t>
                      </a:r>
                      <a:endParaRPr lang="it-IT" sz="1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>
                          <a:effectLst/>
                        </a:rPr>
                        <a:t>D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72576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>
                          <a:effectLst/>
                        </a:rPr>
                        <a:t>A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>
                          <a:effectLst/>
                        </a:rPr>
                        <a:t>p</a:t>
                      </a:r>
                      <a:r>
                        <a:rPr lang="it-IT" sz="1600" b="1" baseline="-25000" dirty="0">
                          <a:effectLst/>
                        </a:rPr>
                        <a:t>1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>
                          <a:effectLst/>
                        </a:rPr>
                        <a:t>p</a:t>
                      </a:r>
                      <a:r>
                        <a:rPr lang="it-IT" sz="1600" b="1" baseline="-25000" dirty="0">
                          <a:effectLst/>
                        </a:rPr>
                        <a:t>2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72576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>
                          <a:effectLst/>
                        </a:rPr>
                        <a:t>B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>
                          <a:effectLst/>
                        </a:rPr>
                        <a:t>p</a:t>
                      </a:r>
                      <a:r>
                        <a:rPr lang="it-IT" sz="1600" b="1" baseline="-25000">
                          <a:effectLst/>
                        </a:rPr>
                        <a:t>3</a:t>
                      </a:r>
                      <a:endParaRPr lang="it-IT" sz="1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>
                          <a:effectLst/>
                        </a:rPr>
                        <a:t>p</a:t>
                      </a:r>
                      <a:r>
                        <a:rPr lang="it-IT" sz="1600" b="1" baseline="-25000" dirty="0">
                          <a:effectLst/>
                        </a:rPr>
                        <a:t>4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07504" y="692696"/>
            <a:ext cx="5832648" cy="6165304"/>
          </a:xfrm>
        </p:spPr>
        <p:txBody>
          <a:bodyPr>
            <a:normAutofit lnSpcReduction="10000"/>
          </a:bodyPr>
          <a:lstStyle/>
          <a:p>
            <a:endParaRPr lang="it-IT" sz="2000" b="1" dirty="0" smtClean="0"/>
          </a:p>
          <a:p>
            <a:r>
              <a:rPr lang="it-IT" sz="2400" b="1" dirty="0" smtClean="0"/>
              <a:t>Sia </a:t>
            </a:r>
            <a:r>
              <a:rPr lang="it-IT" sz="2400" b="1" i="1" dirty="0"/>
              <a:t>G</a:t>
            </a:r>
            <a:r>
              <a:rPr lang="it-IT" sz="2400" b="1" dirty="0"/>
              <a:t> = {</a:t>
            </a:r>
            <a:r>
              <a:rPr lang="it-IT" sz="2400" b="1" i="1" dirty="0"/>
              <a:t>S</a:t>
            </a:r>
            <a:r>
              <a:rPr lang="it-IT" sz="2400" b="1" baseline="-25000" dirty="0"/>
              <a:t>1</a:t>
            </a:r>
            <a:r>
              <a:rPr lang="it-IT" sz="2400" b="1" dirty="0"/>
              <a:t>, </a:t>
            </a:r>
            <a:r>
              <a:rPr lang="it-IT" sz="2400" b="1" i="1" dirty="0"/>
              <a:t>S</a:t>
            </a:r>
            <a:r>
              <a:rPr lang="it-IT" sz="2400" b="1" baseline="-25000" dirty="0"/>
              <a:t>2</a:t>
            </a:r>
            <a:r>
              <a:rPr lang="it-IT" sz="2400" b="1" dirty="0"/>
              <a:t>; </a:t>
            </a:r>
            <a:r>
              <a:rPr lang="it-IT" sz="2400" b="1" i="1" dirty="0"/>
              <a:t>u</a:t>
            </a:r>
            <a:r>
              <a:rPr lang="it-IT" sz="2400" b="1" baseline="-25000" dirty="0"/>
              <a:t>1</a:t>
            </a:r>
            <a:r>
              <a:rPr lang="it-IT" sz="2400" b="1" dirty="0"/>
              <a:t>, </a:t>
            </a:r>
            <a:r>
              <a:rPr lang="it-IT" sz="2400" b="1" i="1" dirty="0"/>
              <a:t>u</a:t>
            </a:r>
            <a:r>
              <a:rPr lang="it-IT" sz="2400" b="1" baseline="-25000" dirty="0"/>
              <a:t>2</a:t>
            </a:r>
            <a:r>
              <a:rPr lang="it-IT" sz="2400" b="1" dirty="0"/>
              <a:t>} un gioco con due giocatori dove </a:t>
            </a:r>
            <a:r>
              <a:rPr lang="it-IT" sz="2400" b="1" i="1" dirty="0"/>
              <a:t>S</a:t>
            </a:r>
            <a:r>
              <a:rPr lang="it-IT" sz="2400" b="1" baseline="-25000" dirty="0"/>
              <a:t>1</a:t>
            </a:r>
            <a:r>
              <a:rPr lang="it-IT" sz="2400" b="1" dirty="0"/>
              <a:t> = {</a:t>
            </a:r>
            <a:r>
              <a:rPr lang="it-IT" sz="2400" b="1" i="1" dirty="0"/>
              <a:t>A</a:t>
            </a:r>
            <a:r>
              <a:rPr lang="it-IT" sz="2400" b="1" dirty="0"/>
              <a:t>, </a:t>
            </a:r>
            <a:r>
              <a:rPr lang="it-IT" sz="2400" b="1" i="1" dirty="0"/>
              <a:t>B</a:t>
            </a:r>
            <a:r>
              <a:rPr lang="it-IT" sz="2400" b="1" dirty="0"/>
              <a:t>} e </a:t>
            </a:r>
            <a:r>
              <a:rPr lang="it-IT" sz="2400" b="1" i="1" dirty="0"/>
              <a:t>S</a:t>
            </a:r>
            <a:r>
              <a:rPr lang="it-IT" sz="2400" b="1" baseline="-25000" dirty="0"/>
              <a:t>2</a:t>
            </a:r>
            <a:r>
              <a:rPr lang="it-IT" sz="2400" b="1" dirty="0"/>
              <a:t> = {</a:t>
            </a:r>
            <a:r>
              <a:rPr lang="it-IT" sz="2400" b="1" i="1" dirty="0"/>
              <a:t>C</a:t>
            </a:r>
            <a:r>
              <a:rPr lang="it-IT" sz="2400" b="1" dirty="0"/>
              <a:t>, </a:t>
            </a:r>
            <a:r>
              <a:rPr lang="it-IT" sz="2400" b="1" i="1" dirty="0"/>
              <a:t>D</a:t>
            </a:r>
            <a:r>
              <a:rPr lang="it-IT" sz="2400" b="1" dirty="0"/>
              <a:t>}. </a:t>
            </a:r>
          </a:p>
          <a:p>
            <a:endParaRPr lang="it-IT" sz="2400" b="1" dirty="0"/>
          </a:p>
          <a:p>
            <a:r>
              <a:rPr lang="it-IT" sz="2400" b="1" dirty="0"/>
              <a:t>Un</a:t>
            </a:r>
            <a:r>
              <a:rPr lang="it-IT" sz="2400" b="1" i="1" dirty="0"/>
              <a:t> Equilibrio Correlato di G</a:t>
            </a:r>
            <a:r>
              <a:rPr lang="it-IT" sz="2400" b="1" dirty="0"/>
              <a:t> è una distribuzione di probabilità (</a:t>
            </a:r>
            <a:r>
              <a:rPr lang="it-IT" sz="2400" b="1" i="1" dirty="0"/>
              <a:t>p</a:t>
            </a:r>
            <a:r>
              <a:rPr lang="it-IT" sz="2400" b="1" baseline="-25000" dirty="0"/>
              <a:t>1</a:t>
            </a:r>
            <a:r>
              <a:rPr lang="it-IT" sz="2400" b="1" dirty="0"/>
              <a:t>,…, </a:t>
            </a:r>
            <a:r>
              <a:rPr lang="it-IT" sz="2400" b="1" i="1" dirty="0"/>
              <a:t>p</a:t>
            </a:r>
            <a:r>
              <a:rPr lang="it-IT" sz="2400" b="1" baseline="-25000" dirty="0"/>
              <a:t>4</a:t>
            </a:r>
            <a:r>
              <a:rPr lang="it-IT" sz="2400" b="1" dirty="0"/>
              <a:t>) su </a:t>
            </a:r>
            <a:endParaRPr lang="it-IT" sz="2400" b="1" dirty="0" smtClean="0"/>
          </a:p>
          <a:p>
            <a:r>
              <a:rPr lang="it-IT" sz="2400" b="1" i="1" dirty="0" smtClean="0"/>
              <a:t>S</a:t>
            </a:r>
            <a:r>
              <a:rPr lang="it-IT" sz="2400" b="1" baseline="-25000" dirty="0" smtClean="0"/>
              <a:t>1</a:t>
            </a:r>
            <a:r>
              <a:rPr lang="it-IT" sz="2400" b="1" dirty="0" smtClean="0"/>
              <a:t> </a:t>
            </a:r>
            <a:r>
              <a:rPr lang="it-IT" sz="2400" b="1" dirty="0"/>
              <a:t>× </a:t>
            </a:r>
            <a:r>
              <a:rPr lang="it-IT" sz="2400" b="1" i="1" dirty="0" smtClean="0"/>
              <a:t>S</a:t>
            </a:r>
            <a:r>
              <a:rPr lang="it-IT" sz="2400" b="1" baseline="-25000" dirty="0" smtClean="0"/>
              <a:t>2</a:t>
            </a:r>
            <a:r>
              <a:rPr lang="it-IT" sz="2400" b="1" dirty="0" smtClean="0"/>
              <a:t> come indicato in figura tale </a:t>
            </a:r>
            <a:r>
              <a:rPr lang="it-IT" sz="2400" b="1" dirty="0"/>
              <a:t>che</a:t>
            </a:r>
            <a:r>
              <a:rPr lang="it-IT" sz="2400" b="1" dirty="0" smtClean="0"/>
              <a:t>:</a:t>
            </a:r>
          </a:p>
          <a:p>
            <a:endParaRPr lang="it-IT" sz="2400" dirty="0" smtClean="0"/>
          </a:p>
          <a:p>
            <a:r>
              <a:rPr lang="en-GB" sz="2400" i="1" dirty="0"/>
              <a:t>p</a:t>
            </a:r>
            <a:r>
              <a:rPr lang="en-GB" sz="2400" baseline="-25000" dirty="0"/>
              <a:t>1</a:t>
            </a:r>
            <a:r>
              <a:rPr lang="en-GB" sz="2400" i="1" dirty="0"/>
              <a:t>u</a:t>
            </a:r>
            <a:r>
              <a:rPr lang="en-GB" sz="2400" baseline="-25000" dirty="0"/>
              <a:t>1</a:t>
            </a:r>
            <a:r>
              <a:rPr lang="en-GB" sz="2400" dirty="0"/>
              <a:t>(</a:t>
            </a:r>
            <a:r>
              <a:rPr lang="en-GB" sz="2400" i="1" dirty="0"/>
              <a:t>A</a:t>
            </a:r>
            <a:r>
              <a:rPr lang="en-GB" sz="2400" dirty="0"/>
              <a:t>, </a:t>
            </a:r>
            <a:r>
              <a:rPr lang="en-GB" sz="2400" i="1" dirty="0"/>
              <a:t>C</a:t>
            </a:r>
            <a:r>
              <a:rPr lang="en-GB" sz="2400" dirty="0"/>
              <a:t>) + </a:t>
            </a:r>
            <a:r>
              <a:rPr lang="en-GB" sz="2400" i="1" dirty="0"/>
              <a:t>p</a:t>
            </a:r>
            <a:r>
              <a:rPr lang="en-GB" sz="2400" baseline="-25000" dirty="0"/>
              <a:t>2</a:t>
            </a:r>
            <a:r>
              <a:rPr lang="en-GB" sz="2400" i="1" dirty="0"/>
              <a:t>u</a:t>
            </a:r>
            <a:r>
              <a:rPr lang="en-GB" sz="2400" baseline="-25000" dirty="0"/>
              <a:t>1</a:t>
            </a:r>
            <a:r>
              <a:rPr lang="en-GB" sz="2400" dirty="0"/>
              <a:t>(</a:t>
            </a:r>
            <a:r>
              <a:rPr lang="en-GB" sz="2400" i="1" dirty="0"/>
              <a:t>A</a:t>
            </a:r>
            <a:r>
              <a:rPr lang="en-GB" sz="2400" dirty="0"/>
              <a:t>, </a:t>
            </a:r>
            <a:r>
              <a:rPr lang="en-GB" sz="2400" i="1" dirty="0"/>
              <a:t>D</a:t>
            </a:r>
            <a:r>
              <a:rPr lang="en-GB" sz="2400" dirty="0"/>
              <a:t>) ≥ </a:t>
            </a:r>
            <a:r>
              <a:rPr lang="en-GB" sz="2400" i="1" dirty="0"/>
              <a:t>p</a:t>
            </a:r>
            <a:r>
              <a:rPr lang="en-GB" sz="2400" baseline="-25000" dirty="0"/>
              <a:t>1</a:t>
            </a:r>
            <a:r>
              <a:rPr lang="en-GB" sz="2400" i="1" dirty="0"/>
              <a:t>u</a:t>
            </a:r>
            <a:r>
              <a:rPr lang="en-GB" sz="2400" baseline="-25000" dirty="0"/>
              <a:t>1</a:t>
            </a:r>
            <a:r>
              <a:rPr lang="en-GB" sz="2400" dirty="0"/>
              <a:t>(</a:t>
            </a:r>
            <a:r>
              <a:rPr lang="en-GB" sz="2400" i="1" dirty="0"/>
              <a:t>B</a:t>
            </a:r>
            <a:r>
              <a:rPr lang="en-GB" sz="2400" dirty="0"/>
              <a:t>, </a:t>
            </a:r>
            <a:r>
              <a:rPr lang="en-GB" sz="2400" i="1" dirty="0"/>
              <a:t>C</a:t>
            </a:r>
            <a:r>
              <a:rPr lang="en-GB" sz="2400" dirty="0"/>
              <a:t>) + </a:t>
            </a:r>
            <a:r>
              <a:rPr lang="en-GB" sz="2400" i="1" dirty="0"/>
              <a:t>p</a:t>
            </a:r>
            <a:r>
              <a:rPr lang="en-GB" sz="2400" baseline="-25000" dirty="0"/>
              <a:t>2</a:t>
            </a:r>
            <a:r>
              <a:rPr lang="en-GB" sz="2400" i="1" dirty="0"/>
              <a:t>u</a:t>
            </a:r>
            <a:r>
              <a:rPr lang="en-GB" sz="2400" baseline="-25000" dirty="0"/>
              <a:t>1</a:t>
            </a:r>
            <a:r>
              <a:rPr lang="en-GB" sz="2400" dirty="0"/>
              <a:t>(</a:t>
            </a:r>
            <a:r>
              <a:rPr lang="en-GB" sz="2400" i="1" dirty="0"/>
              <a:t>B</a:t>
            </a:r>
            <a:r>
              <a:rPr lang="en-GB" sz="2400" dirty="0"/>
              <a:t>, </a:t>
            </a:r>
            <a:r>
              <a:rPr lang="en-GB" sz="2400" i="1" dirty="0"/>
              <a:t>D</a:t>
            </a:r>
            <a:r>
              <a:rPr lang="en-GB" sz="2400" dirty="0"/>
              <a:t>)</a:t>
            </a:r>
            <a:endParaRPr lang="it-IT" sz="2400" dirty="0"/>
          </a:p>
          <a:p>
            <a:endParaRPr lang="it-IT" sz="2400" dirty="0"/>
          </a:p>
          <a:p>
            <a:r>
              <a:rPr lang="en-GB" sz="2400" i="1" dirty="0"/>
              <a:t>p</a:t>
            </a:r>
            <a:r>
              <a:rPr lang="en-GB" sz="2400" baseline="-25000" dirty="0"/>
              <a:t>3</a:t>
            </a:r>
            <a:r>
              <a:rPr lang="en-GB" sz="2400" i="1" dirty="0"/>
              <a:t>u</a:t>
            </a:r>
            <a:r>
              <a:rPr lang="en-GB" sz="2400" baseline="-25000" dirty="0"/>
              <a:t>1</a:t>
            </a:r>
            <a:r>
              <a:rPr lang="en-GB" sz="2400" dirty="0"/>
              <a:t>(</a:t>
            </a:r>
            <a:r>
              <a:rPr lang="en-GB" sz="2400" i="1" dirty="0"/>
              <a:t>B</a:t>
            </a:r>
            <a:r>
              <a:rPr lang="en-GB" sz="2400" dirty="0"/>
              <a:t>, </a:t>
            </a:r>
            <a:r>
              <a:rPr lang="en-GB" sz="2400" i="1" dirty="0"/>
              <a:t>C</a:t>
            </a:r>
            <a:r>
              <a:rPr lang="en-GB" sz="2400" dirty="0"/>
              <a:t>) + </a:t>
            </a:r>
            <a:r>
              <a:rPr lang="en-GB" sz="2400" i="1" dirty="0"/>
              <a:t>p</a:t>
            </a:r>
            <a:r>
              <a:rPr lang="en-GB" sz="2400" baseline="-25000" dirty="0"/>
              <a:t>4</a:t>
            </a:r>
            <a:r>
              <a:rPr lang="en-GB" sz="2400" i="1" dirty="0"/>
              <a:t>u</a:t>
            </a:r>
            <a:r>
              <a:rPr lang="en-GB" sz="2400" baseline="-25000" dirty="0"/>
              <a:t>1</a:t>
            </a:r>
            <a:r>
              <a:rPr lang="en-GB" sz="2400" dirty="0"/>
              <a:t>(</a:t>
            </a:r>
            <a:r>
              <a:rPr lang="en-GB" sz="2400" i="1" dirty="0"/>
              <a:t>B</a:t>
            </a:r>
            <a:r>
              <a:rPr lang="en-GB" sz="2400" dirty="0"/>
              <a:t>, </a:t>
            </a:r>
            <a:r>
              <a:rPr lang="en-GB" sz="2400" i="1" dirty="0"/>
              <a:t>D</a:t>
            </a:r>
            <a:r>
              <a:rPr lang="en-GB" sz="2400" dirty="0"/>
              <a:t>) ≥ </a:t>
            </a:r>
            <a:r>
              <a:rPr lang="en-GB" sz="2400" i="1" dirty="0"/>
              <a:t>p</a:t>
            </a:r>
            <a:r>
              <a:rPr lang="en-GB" sz="2400" baseline="-25000" dirty="0"/>
              <a:t>3</a:t>
            </a:r>
            <a:r>
              <a:rPr lang="en-GB" sz="2400" i="1" dirty="0"/>
              <a:t>u</a:t>
            </a:r>
            <a:r>
              <a:rPr lang="en-GB" sz="2400" baseline="-25000" dirty="0"/>
              <a:t>1</a:t>
            </a:r>
            <a:r>
              <a:rPr lang="en-GB" sz="2400" dirty="0"/>
              <a:t>(</a:t>
            </a:r>
            <a:r>
              <a:rPr lang="en-GB" sz="2400" i="1" dirty="0"/>
              <a:t>A</a:t>
            </a:r>
            <a:r>
              <a:rPr lang="en-GB" sz="2400" dirty="0"/>
              <a:t>, </a:t>
            </a:r>
            <a:r>
              <a:rPr lang="en-GB" sz="2400" i="1" dirty="0"/>
              <a:t>C</a:t>
            </a:r>
            <a:r>
              <a:rPr lang="en-GB" sz="2400" dirty="0"/>
              <a:t>) + </a:t>
            </a:r>
            <a:r>
              <a:rPr lang="en-GB" sz="2400" i="1" dirty="0"/>
              <a:t>p</a:t>
            </a:r>
            <a:r>
              <a:rPr lang="en-GB" sz="2400" baseline="-25000" dirty="0"/>
              <a:t>4</a:t>
            </a:r>
            <a:r>
              <a:rPr lang="en-GB" sz="2400" i="1" dirty="0"/>
              <a:t>u</a:t>
            </a:r>
            <a:r>
              <a:rPr lang="en-GB" sz="2400" baseline="-25000" dirty="0"/>
              <a:t>1</a:t>
            </a:r>
            <a:r>
              <a:rPr lang="en-GB" sz="2400" dirty="0"/>
              <a:t>(</a:t>
            </a:r>
            <a:r>
              <a:rPr lang="en-GB" sz="2400" i="1" dirty="0"/>
              <a:t>A</a:t>
            </a:r>
            <a:r>
              <a:rPr lang="en-GB" sz="2400" dirty="0"/>
              <a:t>, </a:t>
            </a:r>
            <a:r>
              <a:rPr lang="en-GB" sz="2400" i="1" dirty="0"/>
              <a:t>D</a:t>
            </a:r>
            <a:r>
              <a:rPr lang="en-GB" sz="2400" dirty="0"/>
              <a:t>)</a:t>
            </a:r>
            <a:endParaRPr lang="it-IT" sz="2400" dirty="0"/>
          </a:p>
          <a:p>
            <a:endParaRPr lang="it-IT" sz="2400" dirty="0"/>
          </a:p>
          <a:p>
            <a:r>
              <a:rPr lang="en-GB" sz="2400" i="1" dirty="0"/>
              <a:t>p</a:t>
            </a:r>
            <a:r>
              <a:rPr lang="en-GB" sz="2400" baseline="-25000" dirty="0"/>
              <a:t>1</a:t>
            </a:r>
            <a:r>
              <a:rPr lang="en-GB" sz="2400" i="1" dirty="0"/>
              <a:t>u</a:t>
            </a:r>
            <a:r>
              <a:rPr lang="en-GB" sz="2400" baseline="-25000" dirty="0"/>
              <a:t>2</a:t>
            </a:r>
            <a:r>
              <a:rPr lang="en-GB" sz="2400" dirty="0"/>
              <a:t>(</a:t>
            </a:r>
            <a:r>
              <a:rPr lang="en-GB" sz="2400" i="1" dirty="0"/>
              <a:t>A</a:t>
            </a:r>
            <a:r>
              <a:rPr lang="en-GB" sz="2400" dirty="0"/>
              <a:t>, </a:t>
            </a:r>
            <a:r>
              <a:rPr lang="en-GB" sz="2400" i="1" dirty="0"/>
              <a:t>C</a:t>
            </a:r>
            <a:r>
              <a:rPr lang="en-GB" sz="2400" dirty="0"/>
              <a:t>) + </a:t>
            </a:r>
            <a:r>
              <a:rPr lang="en-GB" sz="2400" i="1" dirty="0"/>
              <a:t>p</a:t>
            </a:r>
            <a:r>
              <a:rPr lang="en-GB" sz="2400" baseline="-25000" dirty="0"/>
              <a:t>3</a:t>
            </a:r>
            <a:r>
              <a:rPr lang="en-GB" sz="2400" i="1" dirty="0"/>
              <a:t>u</a:t>
            </a:r>
            <a:r>
              <a:rPr lang="en-GB" sz="2400" baseline="-25000" dirty="0"/>
              <a:t>2</a:t>
            </a:r>
            <a:r>
              <a:rPr lang="en-GB" sz="2400" dirty="0"/>
              <a:t>(</a:t>
            </a:r>
            <a:r>
              <a:rPr lang="en-GB" sz="2400" i="1" dirty="0"/>
              <a:t>B</a:t>
            </a:r>
            <a:r>
              <a:rPr lang="en-GB" sz="2400" dirty="0"/>
              <a:t>, </a:t>
            </a:r>
            <a:r>
              <a:rPr lang="en-GB" sz="2400" i="1" dirty="0"/>
              <a:t>C</a:t>
            </a:r>
            <a:r>
              <a:rPr lang="en-GB" sz="2400" dirty="0"/>
              <a:t>) ≥ </a:t>
            </a:r>
            <a:r>
              <a:rPr lang="en-GB" sz="2400" i="1" dirty="0"/>
              <a:t>p</a:t>
            </a:r>
            <a:r>
              <a:rPr lang="en-GB" sz="2400" baseline="-25000" dirty="0"/>
              <a:t>1</a:t>
            </a:r>
            <a:r>
              <a:rPr lang="en-GB" sz="2400" i="1" dirty="0"/>
              <a:t>u</a:t>
            </a:r>
            <a:r>
              <a:rPr lang="en-GB" sz="2400" baseline="-25000" dirty="0"/>
              <a:t>2</a:t>
            </a:r>
            <a:r>
              <a:rPr lang="en-GB" sz="2400" dirty="0"/>
              <a:t>(</a:t>
            </a:r>
            <a:r>
              <a:rPr lang="en-GB" sz="2400" i="1" dirty="0"/>
              <a:t>A</a:t>
            </a:r>
            <a:r>
              <a:rPr lang="en-GB" sz="2400" dirty="0"/>
              <a:t>, </a:t>
            </a:r>
            <a:r>
              <a:rPr lang="en-GB" sz="2400" i="1" dirty="0"/>
              <a:t>D</a:t>
            </a:r>
            <a:r>
              <a:rPr lang="en-GB" sz="2400" dirty="0"/>
              <a:t>) + </a:t>
            </a:r>
            <a:r>
              <a:rPr lang="en-GB" sz="2400" i="1" dirty="0"/>
              <a:t>p</a:t>
            </a:r>
            <a:r>
              <a:rPr lang="en-GB" sz="2400" baseline="-25000" dirty="0"/>
              <a:t>3</a:t>
            </a:r>
            <a:r>
              <a:rPr lang="en-GB" sz="2400" i="1" dirty="0"/>
              <a:t>u</a:t>
            </a:r>
            <a:r>
              <a:rPr lang="en-GB" sz="2400" baseline="-25000" dirty="0"/>
              <a:t>2</a:t>
            </a:r>
            <a:r>
              <a:rPr lang="en-GB" sz="2400" dirty="0"/>
              <a:t>(</a:t>
            </a:r>
            <a:r>
              <a:rPr lang="en-GB" sz="2400" i="1" dirty="0"/>
              <a:t>B</a:t>
            </a:r>
            <a:r>
              <a:rPr lang="en-GB" sz="2400" dirty="0"/>
              <a:t>, </a:t>
            </a:r>
            <a:r>
              <a:rPr lang="en-GB" sz="2400" i="1" dirty="0"/>
              <a:t>D</a:t>
            </a:r>
            <a:r>
              <a:rPr lang="en-GB" sz="2400" dirty="0"/>
              <a:t>)</a:t>
            </a:r>
            <a:endParaRPr lang="it-IT" sz="2400" dirty="0"/>
          </a:p>
          <a:p>
            <a:endParaRPr lang="it-IT" sz="2400" dirty="0"/>
          </a:p>
          <a:p>
            <a:r>
              <a:rPr lang="en-GB" sz="2400" i="1" dirty="0"/>
              <a:t>p</a:t>
            </a:r>
            <a:r>
              <a:rPr lang="en-GB" sz="2400" baseline="-25000" dirty="0"/>
              <a:t>2</a:t>
            </a:r>
            <a:r>
              <a:rPr lang="en-GB" sz="2400" i="1" dirty="0"/>
              <a:t>u</a:t>
            </a:r>
            <a:r>
              <a:rPr lang="en-GB" sz="2400" baseline="-25000" dirty="0"/>
              <a:t>2</a:t>
            </a:r>
            <a:r>
              <a:rPr lang="en-GB" sz="2400" dirty="0"/>
              <a:t>(</a:t>
            </a:r>
            <a:r>
              <a:rPr lang="en-GB" sz="2400" i="1" dirty="0"/>
              <a:t>A</a:t>
            </a:r>
            <a:r>
              <a:rPr lang="en-GB" sz="2400" dirty="0"/>
              <a:t>, </a:t>
            </a:r>
            <a:r>
              <a:rPr lang="en-GB" sz="2400" i="1" dirty="0"/>
              <a:t>D</a:t>
            </a:r>
            <a:r>
              <a:rPr lang="en-GB" sz="2400" dirty="0"/>
              <a:t>) + </a:t>
            </a:r>
            <a:r>
              <a:rPr lang="en-GB" sz="2400" i="1" dirty="0"/>
              <a:t>p</a:t>
            </a:r>
            <a:r>
              <a:rPr lang="en-GB" sz="2400" baseline="-25000" dirty="0"/>
              <a:t>4</a:t>
            </a:r>
            <a:r>
              <a:rPr lang="en-GB" sz="2400" i="1" dirty="0"/>
              <a:t>u</a:t>
            </a:r>
            <a:r>
              <a:rPr lang="en-GB" sz="2400" baseline="-25000" dirty="0"/>
              <a:t>2</a:t>
            </a:r>
            <a:r>
              <a:rPr lang="en-GB" sz="2400" dirty="0"/>
              <a:t>(</a:t>
            </a:r>
            <a:r>
              <a:rPr lang="en-GB" sz="2400" i="1" dirty="0"/>
              <a:t>B</a:t>
            </a:r>
            <a:r>
              <a:rPr lang="en-GB" sz="2400" dirty="0"/>
              <a:t>, </a:t>
            </a:r>
            <a:r>
              <a:rPr lang="en-GB" sz="2400" i="1" dirty="0"/>
              <a:t>D</a:t>
            </a:r>
            <a:r>
              <a:rPr lang="en-GB" sz="2400" dirty="0"/>
              <a:t>) ≥ </a:t>
            </a:r>
            <a:r>
              <a:rPr lang="en-GB" sz="2400" i="1" dirty="0"/>
              <a:t>p</a:t>
            </a:r>
            <a:r>
              <a:rPr lang="en-GB" sz="2400" baseline="-25000" dirty="0"/>
              <a:t>2</a:t>
            </a:r>
            <a:r>
              <a:rPr lang="en-GB" sz="2400" i="1" dirty="0"/>
              <a:t>u</a:t>
            </a:r>
            <a:r>
              <a:rPr lang="en-GB" sz="2400" baseline="-25000" dirty="0"/>
              <a:t>2</a:t>
            </a:r>
            <a:r>
              <a:rPr lang="en-GB" sz="2400" dirty="0"/>
              <a:t>(</a:t>
            </a:r>
            <a:r>
              <a:rPr lang="en-GB" sz="2400" i="1" dirty="0"/>
              <a:t>A</a:t>
            </a:r>
            <a:r>
              <a:rPr lang="en-GB" sz="2400" dirty="0"/>
              <a:t>,</a:t>
            </a:r>
            <a:r>
              <a:rPr lang="en-GB" sz="2400" i="1" dirty="0"/>
              <a:t> C</a:t>
            </a:r>
            <a:r>
              <a:rPr lang="en-GB" sz="2400" dirty="0"/>
              <a:t>) + </a:t>
            </a:r>
            <a:r>
              <a:rPr lang="en-GB" sz="2400" i="1" dirty="0"/>
              <a:t>p</a:t>
            </a:r>
            <a:r>
              <a:rPr lang="en-GB" sz="2400" baseline="-25000" dirty="0"/>
              <a:t>4</a:t>
            </a:r>
            <a:r>
              <a:rPr lang="en-GB" sz="2400" i="1" dirty="0"/>
              <a:t>u</a:t>
            </a:r>
            <a:r>
              <a:rPr lang="en-GB" sz="2400" baseline="-25000" dirty="0"/>
              <a:t>2</a:t>
            </a:r>
            <a:r>
              <a:rPr lang="en-GB" sz="2400" dirty="0"/>
              <a:t>(</a:t>
            </a:r>
            <a:r>
              <a:rPr lang="en-GB" sz="2400" i="1" dirty="0"/>
              <a:t>B</a:t>
            </a:r>
            <a:r>
              <a:rPr lang="en-GB" sz="2400" dirty="0"/>
              <a:t>, </a:t>
            </a:r>
            <a:r>
              <a:rPr lang="en-GB" sz="2400" i="1" dirty="0"/>
              <a:t>C</a:t>
            </a:r>
            <a:r>
              <a:rPr lang="en-GB" sz="2400" dirty="0"/>
              <a:t>)</a:t>
            </a:r>
            <a:endParaRPr lang="it-IT" sz="2400" dirty="0"/>
          </a:p>
          <a:p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229162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864096"/>
          </a:xfrm>
        </p:spPr>
        <p:txBody>
          <a:bodyPr>
            <a:normAutofit/>
          </a:bodyPr>
          <a:lstStyle/>
          <a:p>
            <a:r>
              <a:rPr lang="it-IT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Proposizioni</a:t>
            </a:r>
            <a:endParaRPr lang="it-IT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Segnaposto contenuto 4"/>
          <p:cNvSpPr>
            <a:spLocks noGrp="1"/>
          </p:cNvSpPr>
          <p:nvPr>
            <p:ph sz="half" idx="1"/>
          </p:nvPr>
        </p:nvSpPr>
        <p:spPr>
          <a:xfrm>
            <a:off x="457200" y="1124744"/>
            <a:ext cx="3898776" cy="547260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it-IT" b="1" dirty="0" smtClean="0"/>
          </a:p>
          <a:p>
            <a:pPr marL="0" indent="0">
              <a:buNone/>
            </a:pPr>
            <a:r>
              <a:rPr lang="it-IT" sz="3600" b="1" dirty="0" smtClean="0"/>
              <a:t>Proposizione </a:t>
            </a:r>
            <a:r>
              <a:rPr lang="it-IT" sz="3600" b="1" dirty="0"/>
              <a:t>1</a:t>
            </a:r>
            <a:endParaRPr lang="it-IT" sz="3600" dirty="0"/>
          </a:p>
          <a:p>
            <a:pPr marL="0" indent="0" algn="just">
              <a:buNone/>
            </a:pPr>
            <a:r>
              <a:rPr lang="it-IT" sz="3600" dirty="0"/>
              <a:t>Ogni distribuzione di probabilità su </a:t>
            </a:r>
            <a:endParaRPr lang="it-IT" sz="3600" dirty="0" smtClean="0"/>
          </a:p>
          <a:p>
            <a:pPr marL="0" indent="0" algn="just">
              <a:buNone/>
            </a:pPr>
            <a:r>
              <a:rPr lang="it-IT" sz="3600" i="1" dirty="0" smtClean="0"/>
              <a:t>S</a:t>
            </a:r>
            <a:r>
              <a:rPr lang="it-IT" sz="3600" baseline="-25000" dirty="0" smtClean="0"/>
              <a:t>1</a:t>
            </a:r>
            <a:r>
              <a:rPr lang="it-IT" sz="3600" dirty="0" smtClean="0"/>
              <a:t> </a:t>
            </a:r>
            <a:r>
              <a:rPr lang="it-IT" sz="3600" dirty="0"/>
              <a:t>× </a:t>
            </a:r>
            <a:r>
              <a:rPr lang="it-IT" sz="3600" i="1" dirty="0"/>
              <a:t>S</a:t>
            </a:r>
            <a:r>
              <a:rPr lang="it-IT" sz="3600" baseline="-25000" dirty="0"/>
              <a:t>2</a:t>
            </a:r>
            <a:r>
              <a:rPr lang="it-IT" sz="3600" b="1" dirty="0"/>
              <a:t> </a:t>
            </a:r>
            <a:r>
              <a:rPr lang="it-IT" sz="3600" dirty="0" smtClean="0"/>
              <a:t>indotta da</a:t>
            </a:r>
            <a:r>
              <a:rPr lang="it-IT" sz="3600" b="1" dirty="0" smtClean="0"/>
              <a:t> </a:t>
            </a:r>
            <a:r>
              <a:rPr lang="it-IT" sz="3600" dirty="0"/>
              <a:t>un EN di </a:t>
            </a:r>
            <a:r>
              <a:rPr lang="it-IT" sz="3600" i="1" dirty="0"/>
              <a:t>G</a:t>
            </a:r>
            <a:r>
              <a:rPr lang="it-IT" sz="3600" dirty="0"/>
              <a:t> è un Equilibrio Correlato di </a:t>
            </a:r>
            <a:r>
              <a:rPr lang="it-IT" sz="3600" i="1" dirty="0"/>
              <a:t>G</a:t>
            </a:r>
            <a:r>
              <a:rPr lang="it-IT" sz="3600" dirty="0"/>
              <a:t>.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half" idx="2"/>
          </p:nvPr>
        </p:nvSpPr>
        <p:spPr>
          <a:xfrm>
            <a:off x="5004048" y="1124744"/>
            <a:ext cx="3960440" cy="554461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it-IT" b="1" dirty="0" smtClean="0"/>
          </a:p>
          <a:p>
            <a:pPr marL="0" indent="0">
              <a:buNone/>
            </a:pPr>
            <a:r>
              <a:rPr lang="it-IT" sz="3600" b="1" dirty="0" smtClean="0"/>
              <a:t>Proposizione 2</a:t>
            </a:r>
          </a:p>
          <a:p>
            <a:pPr marL="0" indent="0" algn="just">
              <a:buNone/>
            </a:pPr>
            <a:r>
              <a:rPr lang="it-IT" sz="3600" dirty="0" smtClean="0"/>
              <a:t>Ogni </a:t>
            </a:r>
            <a:r>
              <a:rPr lang="it-IT" sz="3600" dirty="0"/>
              <a:t>combinazione convessa di distribuzioni di probabilità su </a:t>
            </a:r>
            <a:endParaRPr lang="it-IT" sz="3600" dirty="0" smtClean="0"/>
          </a:p>
          <a:p>
            <a:pPr marL="0" indent="0" algn="just">
              <a:buNone/>
            </a:pPr>
            <a:r>
              <a:rPr lang="it-IT" sz="3600" i="1" dirty="0" smtClean="0"/>
              <a:t>S</a:t>
            </a:r>
            <a:r>
              <a:rPr lang="it-IT" sz="3600" baseline="-25000" dirty="0" smtClean="0"/>
              <a:t>1</a:t>
            </a:r>
            <a:r>
              <a:rPr lang="it-IT" sz="3600" dirty="0" smtClean="0"/>
              <a:t> </a:t>
            </a:r>
            <a:r>
              <a:rPr lang="it-IT" sz="3600" dirty="0"/>
              <a:t>× </a:t>
            </a:r>
            <a:r>
              <a:rPr lang="it-IT" sz="3600" i="1" dirty="0"/>
              <a:t>S</a:t>
            </a:r>
            <a:r>
              <a:rPr lang="it-IT" sz="3600" baseline="-25000" dirty="0"/>
              <a:t>2</a:t>
            </a:r>
            <a:r>
              <a:rPr lang="it-IT" sz="3600" dirty="0"/>
              <a:t> </a:t>
            </a:r>
            <a:r>
              <a:rPr lang="it-IT" sz="3600" dirty="0" smtClean="0"/>
              <a:t>indotte da </a:t>
            </a:r>
            <a:r>
              <a:rPr lang="it-IT" sz="3600" dirty="0"/>
              <a:t>EN di </a:t>
            </a:r>
            <a:r>
              <a:rPr lang="it-IT" sz="3600" i="1" dirty="0"/>
              <a:t>G</a:t>
            </a:r>
            <a:r>
              <a:rPr lang="it-IT" sz="3600" dirty="0"/>
              <a:t> è un Equilibrio Correlato di </a:t>
            </a:r>
            <a:r>
              <a:rPr lang="it-IT" sz="3600" i="1" dirty="0"/>
              <a:t>G</a:t>
            </a:r>
            <a:r>
              <a:rPr lang="it-IT" sz="3600" dirty="0" smtClean="0"/>
              <a:t>.</a:t>
            </a:r>
          </a:p>
          <a:p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134225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olo 4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008112"/>
          </a:xfrm>
        </p:spPr>
        <p:txBody>
          <a:bodyPr/>
          <a:lstStyle/>
          <a:p>
            <a:r>
              <a:rPr lang="it-IT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Attenzione</a:t>
            </a:r>
            <a:endParaRPr lang="it-IT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Segnaposto contenuto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it-IT" dirty="0" smtClean="0"/>
          </a:p>
          <a:p>
            <a:pPr marL="0" indent="0" algn="just">
              <a:buNone/>
            </a:pPr>
            <a:r>
              <a:rPr lang="it-IT" sz="4400" dirty="0" smtClean="0"/>
              <a:t>Possono esistere Equilibri Correlati di </a:t>
            </a:r>
            <a:r>
              <a:rPr lang="it-IT" sz="4400" i="1" dirty="0" smtClean="0"/>
              <a:t>G </a:t>
            </a:r>
            <a:r>
              <a:rPr lang="it-IT" sz="4400" dirty="0" smtClean="0"/>
              <a:t>che non sono combinazione convessa di distribuzioni di probabilità su </a:t>
            </a:r>
            <a:r>
              <a:rPr lang="it-IT" sz="4400" i="1" dirty="0" smtClean="0"/>
              <a:t>S</a:t>
            </a:r>
            <a:r>
              <a:rPr lang="it-IT" sz="4400" baseline="-25000" dirty="0" smtClean="0"/>
              <a:t>1</a:t>
            </a:r>
            <a:r>
              <a:rPr lang="it-IT" sz="4400" dirty="0" smtClean="0"/>
              <a:t> × </a:t>
            </a:r>
            <a:r>
              <a:rPr lang="it-IT" sz="4400" i="1" dirty="0" smtClean="0"/>
              <a:t>S</a:t>
            </a:r>
            <a:r>
              <a:rPr lang="it-IT" sz="4400" baseline="-25000" dirty="0" smtClean="0"/>
              <a:t>2</a:t>
            </a:r>
            <a:r>
              <a:rPr lang="it-IT" sz="4400" dirty="0" smtClean="0"/>
              <a:t> indotte da EN di </a:t>
            </a:r>
            <a:r>
              <a:rPr lang="it-IT" sz="4400" i="1" dirty="0" smtClean="0"/>
              <a:t>G</a:t>
            </a:r>
            <a:r>
              <a:rPr lang="it-IT" sz="4400" dirty="0" smtClean="0"/>
              <a:t>. 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251605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it-IT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Esempio: Chicken Game</a:t>
            </a:r>
            <a:endParaRPr lang="it-IT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27105565"/>
              </p:ext>
            </p:extLst>
          </p:nvPr>
        </p:nvGraphicFramePr>
        <p:xfrm>
          <a:off x="4499992" y="2420888"/>
          <a:ext cx="4114296" cy="2696147"/>
        </p:xfrm>
        <a:graphic>
          <a:graphicData uri="http://schemas.openxmlformats.org/drawingml/2006/table">
            <a:tbl>
              <a:tblPr firstRow="1" firstCol="1" bandRow="1" bandCol="1">
                <a:tableStyleId>{5C22544A-7EE6-4342-B048-85BDC9FD1C3A}</a:tableStyleId>
              </a:tblPr>
              <a:tblGrid>
                <a:gridCol w="1316724"/>
                <a:gridCol w="1398786"/>
                <a:gridCol w="1398786"/>
              </a:tblGrid>
              <a:tr h="88453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>
                          <a:effectLst/>
                        </a:rPr>
                        <a:t>JIM/BUZZ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84" marR="6318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>
                          <a:effectLst/>
                        </a:rPr>
                        <a:t>A</a:t>
                      </a:r>
                      <a:endParaRPr lang="it-IT" sz="1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84" marR="6318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b="1" dirty="0">
                          <a:effectLst/>
                        </a:rPr>
                        <a:t>D</a:t>
                      </a:r>
                      <a:endParaRPr lang="it-IT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84" marR="63184" marT="0" marB="0" anchor="ctr"/>
                </a:tc>
              </a:tr>
              <a:tr h="90580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400" b="1" dirty="0">
                          <a:effectLst/>
                        </a:rPr>
                        <a:t>A</a:t>
                      </a:r>
                      <a:endParaRPr lang="it-IT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84" marR="6318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800" b="1" dirty="0">
                          <a:effectLst/>
                        </a:rPr>
                        <a:t>6, 6</a:t>
                      </a:r>
                      <a:endParaRPr lang="it-IT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84" marR="6318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800" b="1" u="sng" dirty="0">
                          <a:effectLst/>
                        </a:rPr>
                        <a:t>2</a:t>
                      </a:r>
                      <a:r>
                        <a:rPr lang="it-IT" sz="1800" b="1" dirty="0">
                          <a:effectLst/>
                        </a:rPr>
                        <a:t>, </a:t>
                      </a:r>
                      <a:r>
                        <a:rPr lang="it-IT" sz="1800" b="1" u="sng" dirty="0">
                          <a:effectLst/>
                        </a:rPr>
                        <a:t>7</a:t>
                      </a:r>
                      <a:endParaRPr lang="it-IT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84" marR="63184" marT="0" marB="0" anchor="ctr"/>
                </a:tc>
              </a:tr>
              <a:tr h="90580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400" b="1" dirty="0">
                          <a:effectLst/>
                        </a:rPr>
                        <a:t>D</a:t>
                      </a:r>
                      <a:endParaRPr lang="it-IT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84" marR="6318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800" b="1" u="sng" dirty="0">
                          <a:effectLst/>
                        </a:rPr>
                        <a:t>7</a:t>
                      </a:r>
                      <a:r>
                        <a:rPr lang="it-IT" sz="1800" b="1" dirty="0">
                          <a:effectLst/>
                        </a:rPr>
                        <a:t>, </a:t>
                      </a:r>
                      <a:r>
                        <a:rPr lang="it-IT" sz="1800" b="1" u="sng" dirty="0">
                          <a:effectLst/>
                        </a:rPr>
                        <a:t>2</a:t>
                      </a:r>
                      <a:endParaRPr lang="it-IT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84" marR="6318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800" b="1" dirty="0">
                          <a:effectLst/>
                        </a:rPr>
                        <a:t>0, 0</a:t>
                      </a:r>
                      <a:endParaRPr lang="it-IT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184" marR="63184" marT="0" marB="0" anchor="ctr"/>
                </a:tc>
              </a:tr>
            </a:tbl>
          </a:graphicData>
        </a:graphic>
      </p:graphicFrame>
      <p:sp>
        <p:nvSpPr>
          <p:cNvPr id="6" name="Segnaposto testo 5"/>
          <p:cNvSpPr>
            <a:spLocks noGrp="1"/>
          </p:cNvSpPr>
          <p:nvPr>
            <p:ph type="body" sz="half" idx="2"/>
          </p:nvPr>
        </p:nvSpPr>
        <p:spPr/>
        <p:txBody>
          <a:bodyPr>
            <a:noAutofit/>
          </a:bodyPr>
          <a:lstStyle/>
          <a:p>
            <a:pPr algn="just"/>
            <a:r>
              <a:rPr lang="it-IT" sz="2400" dirty="0"/>
              <a:t>Il gioco “Chicken Game” ha tre EN</a:t>
            </a:r>
            <a:r>
              <a:rPr lang="it-IT" sz="2400" dirty="0" smtClean="0"/>
              <a:t>:</a:t>
            </a:r>
          </a:p>
          <a:p>
            <a:pPr algn="just"/>
            <a:endParaRPr lang="it-IT" sz="2400" dirty="0"/>
          </a:p>
          <a:p>
            <a:pPr algn="just"/>
            <a:r>
              <a:rPr lang="it-IT" sz="2400" dirty="0" smtClean="0"/>
              <a:t>Il primo </a:t>
            </a:r>
            <a:r>
              <a:rPr lang="it-IT" sz="2400" dirty="0"/>
              <a:t>EN è in strategie pure (A, D) = ((1, 0), (0, 1</a:t>
            </a:r>
            <a:r>
              <a:rPr lang="it-IT" sz="2400" dirty="0" smtClean="0"/>
              <a:t>)).</a:t>
            </a:r>
          </a:p>
          <a:p>
            <a:pPr algn="just"/>
            <a:r>
              <a:rPr lang="it-IT" sz="2400" dirty="0" smtClean="0"/>
              <a:t>Il </a:t>
            </a:r>
            <a:r>
              <a:rPr lang="it-IT" sz="2400" dirty="0"/>
              <a:t>secondo EN è in strategie pure (D, A) = ((0, 1), (1, 0)). </a:t>
            </a:r>
          </a:p>
          <a:p>
            <a:pPr algn="just"/>
            <a:r>
              <a:rPr lang="it-IT" sz="2400" dirty="0" smtClean="0"/>
              <a:t>Il </a:t>
            </a:r>
            <a:r>
              <a:rPr lang="it-IT" sz="2400" dirty="0"/>
              <a:t>terzo EN è in strategie miste = ((2/3, 1/3), (2/3, 1/3)).</a:t>
            </a:r>
          </a:p>
          <a:p>
            <a:endParaRPr lang="it-IT" sz="1800" dirty="0" smtClean="0"/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2811463" y="289718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altLang="it-IT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3813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3008313" cy="454372"/>
          </a:xfrm>
        </p:spPr>
        <p:txBody>
          <a:bodyPr>
            <a:noAutofit/>
          </a:bodyPr>
          <a:lstStyle/>
          <a:p>
            <a:r>
              <a:rPr lang="it-IT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Inconvenienti</a:t>
            </a:r>
            <a:endParaRPr lang="it-IT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5" name="Segnaposto contenuto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55609904"/>
              </p:ext>
            </p:extLst>
          </p:nvPr>
        </p:nvGraphicFramePr>
        <p:xfrm>
          <a:off x="4499992" y="2420888"/>
          <a:ext cx="4098408" cy="2664296"/>
        </p:xfrm>
        <a:graphic>
          <a:graphicData uri="http://schemas.openxmlformats.org/drawingml/2006/table">
            <a:tbl>
              <a:tblPr firstRow="1" firstCol="1" bandRow="1" bandCol="1">
                <a:tableStyleId>{5C22544A-7EE6-4342-B048-85BDC9FD1C3A}</a:tableStyleId>
              </a:tblPr>
              <a:tblGrid>
                <a:gridCol w="1366136"/>
                <a:gridCol w="1366136"/>
                <a:gridCol w="1366136"/>
              </a:tblGrid>
              <a:tr h="87408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dirty="0">
                          <a:effectLst/>
                        </a:rPr>
                        <a:t>JIM/BUZZ</a:t>
                      </a:r>
                      <a:endParaRPr lang="it-IT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dirty="0" smtClean="0">
                          <a:effectLst/>
                        </a:rPr>
                        <a:t>A (2/3)</a:t>
                      </a:r>
                      <a:endParaRPr lang="it-IT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dirty="0" smtClean="0">
                          <a:effectLst/>
                        </a:rPr>
                        <a:t>D (1/3)</a:t>
                      </a:r>
                      <a:endParaRPr lang="it-IT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89510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dirty="0" smtClean="0">
                          <a:effectLst/>
                        </a:rPr>
                        <a:t>A (2/3)</a:t>
                      </a:r>
                      <a:endParaRPr lang="it-IT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dirty="0">
                          <a:effectLst/>
                        </a:rPr>
                        <a:t>4/9</a:t>
                      </a:r>
                      <a:endParaRPr lang="it-IT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dirty="0">
                          <a:effectLst/>
                        </a:rPr>
                        <a:t>2/9</a:t>
                      </a:r>
                      <a:endParaRPr lang="it-IT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89510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dirty="0" smtClean="0">
                          <a:effectLst/>
                        </a:rPr>
                        <a:t>D (1/3)</a:t>
                      </a:r>
                      <a:endParaRPr lang="it-IT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dirty="0">
                          <a:effectLst/>
                        </a:rPr>
                        <a:t>2/9</a:t>
                      </a:r>
                      <a:endParaRPr lang="it-IT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600" dirty="0">
                          <a:effectLst/>
                        </a:rPr>
                        <a:t>1/9</a:t>
                      </a:r>
                      <a:endParaRPr lang="it-IT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67544" y="980728"/>
            <a:ext cx="3538736" cy="5760640"/>
          </a:xfrm>
        </p:spPr>
        <p:txBody>
          <a:bodyPr>
            <a:normAutofit/>
          </a:bodyPr>
          <a:lstStyle/>
          <a:p>
            <a:r>
              <a:rPr lang="it-IT" sz="2000" dirty="0"/>
              <a:t>L’inconveniente (1) è legato direttamente al fatto che il gioco ha molteplici EN. </a:t>
            </a:r>
          </a:p>
          <a:p>
            <a:endParaRPr lang="it-IT" sz="2000" dirty="0" smtClean="0"/>
          </a:p>
          <a:p>
            <a:pPr algn="just"/>
            <a:r>
              <a:rPr lang="it-IT" sz="2000" dirty="0" smtClean="0"/>
              <a:t>L’inconveniente (2) è legato </a:t>
            </a:r>
            <a:r>
              <a:rPr lang="it-IT" sz="2000" dirty="0"/>
              <a:t>al fatto che il terzo EN </a:t>
            </a:r>
            <a:r>
              <a:rPr lang="it-IT" sz="2000" dirty="0" smtClean="0"/>
              <a:t>induce una </a:t>
            </a:r>
            <a:r>
              <a:rPr lang="it-IT" sz="2000" dirty="0"/>
              <a:t>distribuzione di probabilità su </a:t>
            </a:r>
            <a:endParaRPr lang="it-IT" sz="2000" dirty="0" smtClean="0"/>
          </a:p>
          <a:p>
            <a:pPr algn="just"/>
            <a:r>
              <a:rPr lang="it-IT" sz="2000" i="1" dirty="0" smtClean="0"/>
              <a:t>S</a:t>
            </a:r>
            <a:r>
              <a:rPr lang="it-IT" sz="2000" baseline="-25000" dirty="0" smtClean="0"/>
              <a:t>1</a:t>
            </a:r>
            <a:r>
              <a:rPr lang="it-IT" sz="2000" dirty="0" smtClean="0">
                <a:sym typeface="Symbol"/>
              </a:rPr>
              <a:t></a:t>
            </a:r>
            <a:r>
              <a:rPr lang="it-IT" sz="2000" i="1" dirty="0" smtClean="0"/>
              <a:t>S</a:t>
            </a:r>
            <a:r>
              <a:rPr lang="it-IT" sz="2000" baseline="-25000" dirty="0" smtClean="0"/>
              <a:t>2 </a:t>
            </a:r>
            <a:r>
              <a:rPr lang="it-IT" sz="2000" dirty="0" smtClean="0"/>
              <a:t> </a:t>
            </a:r>
            <a:r>
              <a:rPr lang="it-IT" sz="2000" dirty="0"/>
              <a:t>= {</a:t>
            </a:r>
            <a:r>
              <a:rPr lang="it-IT" sz="2000" i="1" dirty="0"/>
              <a:t>A</a:t>
            </a:r>
            <a:r>
              <a:rPr lang="it-IT" sz="2000" dirty="0"/>
              <a:t>, </a:t>
            </a:r>
            <a:r>
              <a:rPr lang="it-IT" sz="2000" i="1" dirty="0"/>
              <a:t>D</a:t>
            </a:r>
            <a:r>
              <a:rPr lang="it-IT" sz="2000" dirty="0"/>
              <a:t>} × {</a:t>
            </a:r>
            <a:r>
              <a:rPr lang="it-IT" sz="2000" i="1" dirty="0"/>
              <a:t>A</a:t>
            </a:r>
            <a:r>
              <a:rPr lang="it-IT" sz="2000" dirty="0"/>
              <a:t>, </a:t>
            </a:r>
            <a:r>
              <a:rPr lang="it-IT" sz="2000" i="1" dirty="0"/>
              <a:t>D</a:t>
            </a:r>
            <a:r>
              <a:rPr lang="it-IT" sz="2000" dirty="0"/>
              <a:t>} (riportata di seguito) per la quale la probabilità che i due giocatori convergano sull’esito (D, D) è 1/9: tale esito non è un EN e – in particolare – i giocatori in tal modo ottengono un payoff (pari a 0) minore del payoff che otterrebbero convergendo verso un EN.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378081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3008313" cy="454372"/>
          </a:xfrm>
        </p:spPr>
        <p:txBody>
          <a:bodyPr>
            <a:noAutofit/>
          </a:bodyPr>
          <a:lstStyle/>
          <a:p>
            <a:r>
              <a:rPr lang="it-IT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Consideriamo</a:t>
            </a:r>
          </a:p>
        </p:txBody>
      </p:sp>
      <p:graphicFrame>
        <p:nvGraphicFramePr>
          <p:cNvPr id="5" name="Segnaposto contenuto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05073711"/>
              </p:ext>
            </p:extLst>
          </p:nvPr>
        </p:nvGraphicFramePr>
        <p:xfrm>
          <a:off x="4860032" y="4509121"/>
          <a:ext cx="4026402" cy="2088231"/>
        </p:xfrm>
        <a:graphic>
          <a:graphicData uri="http://schemas.openxmlformats.org/drawingml/2006/table">
            <a:tbl>
              <a:tblPr firstRow="1" firstCol="1" bandRow="1" bandCol="1">
                <a:tableStyleId>{5C22544A-7EE6-4342-B048-85BDC9FD1C3A}</a:tableStyleId>
              </a:tblPr>
              <a:tblGrid>
                <a:gridCol w="1342134"/>
                <a:gridCol w="1342134"/>
                <a:gridCol w="1342134"/>
              </a:tblGrid>
              <a:tr h="68509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200" b="1" dirty="0">
                          <a:effectLst/>
                        </a:rPr>
                        <a:t>JIM/BUZZ</a:t>
                      </a:r>
                      <a:endParaRPr lang="it-IT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200" b="1">
                          <a:effectLst/>
                        </a:rPr>
                        <a:t>A</a:t>
                      </a:r>
                      <a:endParaRPr lang="it-IT" sz="11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200" b="1">
                          <a:effectLst/>
                        </a:rPr>
                        <a:t>D</a:t>
                      </a:r>
                      <a:endParaRPr lang="it-IT" sz="11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70156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200" b="1" dirty="0">
                          <a:effectLst/>
                        </a:rPr>
                        <a:t>A</a:t>
                      </a:r>
                      <a:endParaRPr lang="it-IT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200" b="1">
                          <a:effectLst/>
                        </a:rPr>
                        <a:t>1/3</a:t>
                      </a:r>
                      <a:endParaRPr lang="it-IT" sz="11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200" b="1">
                          <a:effectLst/>
                        </a:rPr>
                        <a:t>1/3</a:t>
                      </a:r>
                      <a:endParaRPr lang="it-IT" sz="11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70156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200" b="1" dirty="0">
                          <a:effectLst/>
                        </a:rPr>
                        <a:t>D</a:t>
                      </a:r>
                      <a:endParaRPr lang="it-IT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200" b="1" dirty="0">
                          <a:effectLst/>
                        </a:rPr>
                        <a:t>1/3</a:t>
                      </a:r>
                      <a:endParaRPr lang="it-IT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it-IT" sz="1200" b="1" dirty="0">
                          <a:effectLst/>
                        </a:rPr>
                        <a:t>0</a:t>
                      </a:r>
                      <a:endParaRPr lang="it-IT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548680"/>
            <a:ext cx="5338936" cy="6309320"/>
          </a:xfrm>
        </p:spPr>
        <p:txBody>
          <a:bodyPr>
            <a:normAutofit/>
          </a:bodyPr>
          <a:lstStyle/>
          <a:p>
            <a:pPr algn="just"/>
            <a:endParaRPr lang="it-IT" sz="2000" dirty="0" smtClean="0"/>
          </a:p>
          <a:p>
            <a:pPr algn="just"/>
            <a:r>
              <a:rPr lang="it-IT" sz="2000" dirty="0" smtClean="0"/>
              <a:t>La </a:t>
            </a:r>
            <a:r>
              <a:rPr lang="it-IT" sz="2000" dirty="0"/>
              <a:t>distribuzione di probabilità su </a:t>
            </a:r>
            <a:r>
              <a:rPr lang="it-IT" sz="2000" i="1" dirty="0"/>
              <a:t>S</a:t>
            </a:r>
            <a:r>
              <a:rPr lang="it-IT" sz="2000" baseline="-25000" dirty="0"/>
              <a:t>1</a:t>
            </a:r>
            <a:r>
              <a:rPr lang="it-IT" sz="2000" dirty="0"/>
              <a:t> × </a:t>
            </a:r>
            <a:r>
              <a:rPr lang="it-IT" sz="2000" i="1" dirty="0"/>
              <a:t>S</a:t>
            </a:r>
            <a:r>
              <a:rPr lang="it-IT" sz="2000" baseline="-25000" dirty="0"/>
              <a:t>2</a:t>
            </a:r>
            <a:r>
              <a:rPr lang="it-IT" sz="2000" dirty="0"/>
              <a:t> indicata di seguito in figura</a:t>
            </a:r>
            <a:r>
              <a:rPr lang="it-IT" sz="2000" dirty="0" smtClean="0"/>
              <a:t>.</a:t>
            </a:r>
          </a:p>
          <a:p>
            <a:pPr algn="just"/>
            <a:endParaRPr lang="it-IT" sz="2000" dirty="0"/>
          </a:p>
          <a:p>
            <a:pPr algn="just"/>
            <a:r>
              <a:rPr lang="it-IT" sz="2000" dirty="0"/>
              <a:t>Essa </a:t>
            </a:r>
            <a:r>
              <a:rPr lang="it-IT" sz="2000" u="sng" dirty="0"/>
              <a:t>non</a:t>
            </a:r>
            <a:r>
              <a:rPr lang="it-IT" sz="2000" dirty="0"/>
              <a:t> è ottenibile come combinazione convessa di distribuzioni di probabilità su </a:t>
            </a:r>
            <a:r>
              <a:rPr lang="it-IT" sz="2000" i="1" dirty="0"/>
              <a:t>S</a:t>
            </a:r>
            <a:r>
              <a:rPr lang="it-IT" sz="2000" baseline="-25000" dirty="0"/>
              <a:t>1</a:t>
            </a:r>
            <a:r>
              <a:rPr lang="it-IT" sz="2000" dirty="0"/>
              <a:t> × </a:t>
            </a:r>
            <a:r>
              <a:rPr lang="it-IT" sz="2000" i="1" dirty="0"/>
              <a:t>S</a:t>
            </a:r>
            <a:r>
              <a:rPr lang="it-IT" sz="2000" baseline="-25000" dirty="0"/>
              <a:t>2</a:t>
            </a:r>
            <a:r>
              <a:rPr lang="it-IT" sz="2000" dirty="0"/>
              <a:t> </a:t>
            </a:r>
            <a:r>
              <a:rPr lang="it-IT" sz="2000" dirty="0" smtClean="0"/>
              <a:t>indotte da </a:t>
            </a:r>
            <a:r>
              <a:rPr lang="it-IT" sz="2000" dirty="0"/>
              <a:t>EN del gioco</a:t>
            </a:r>
            <a:r>
              <a:rPr lang="it-IT" sz="2000" dirty="0" smtClean="0"/>
              <a:t>.</a:t>
            </a:r>
          </a:p>
          <a:p>
            <a:pPr algn="just"/>
            <a:endParaRPr lang="it-IT" sz="2000" dirty="0"/>
          </a:p>
          <a:p>
            <a:pPr algn="just"/>
            <a:r>
              <a:rPr lang="it-IT" sz="2000" dirty="0"/>
              <a:t>Essa è un Equilibrio Correlato del gioco, come verificato di seguito dalla definizione, mostrando che le quattro disuguaglianze valgono sostituendo gli opportuni valori.</a:t>
            </a:r>
          </a:p>
          <a:p>
            <a:pPr algn="just"/>
            <a:endParaRPr lang="it-IT" sz="2000" dirty="0"/>
          </a:p>
          <a:p>
            <a:pPr lvl="0" algn="just"/>
            <a:r>
              <a:rPr lang="it-IT" sz="2000" b="1" dirty="0"/>
              <a:t>1/3 * 6 + 1/3 * 2  ≥  1/3 * 7 + 1/3 * 0 </a:t>
            </a:r>
          </a:p>
          <a:p>
            <a:pPr lvl="0" algn="just"/>
            <a:r>
              <a:rPr lang="it-IT" sz="2000" b="1" dirty="0"/>
              <a:t>1/3 * 7 + 0 * </a:t>
            </a:r>
            <a:r>
              <a:rPr lang="it-IT" sz="2000" b="1" dirty="0" smtClean="0"/>
              <a:t>0      ≥  </a:t>
            </a:r>
            <a:r>
              <a:rPr lang="it-IT" sz="2000" b="1" dirty="0"/>
              <a:t>1/3 * 6 + 0 * 2 </a:t>
            </a:r>
          </a:p>
          <a:p>
            <a:pPr lvl="0" algn="just"/>
            <a:r>
              <a:rPr lang="it-IT" sz="2000" b="1" dirty="0"/>
              <a:t>1/3 * 6 + 1/3 * 2  ≥  1/3 * 7 + 1/3 * 0</a:t>
            </a:r>
          </a:p>
          <a:p>
            <a:pPr lvl="0" algn="just"/>
            <a:r>
              <a:rPr lang="it-IT" sz="2000" b="1" dirty="0"/>
              <a:t>1/3 * 7 + 0 * 0     </a:t>
            </a:r>
            <a:r>
              <a:rPr lang="it-IT" sz="2000" b="1" dirty="0" smtClean="0"/>
              <a:t> ≥  </a:t>
            </a:r>
            <a:r>
              <a:rPr lang="it-IT" sz="2000" b="1" dirty="0"/>
              <a:t>1/3 * 6 + 0 * 2 </a:t>
            </a:r>
          </a:p>
          <a:p>
            <a:endParaRPr lang="it-IT" sz="1700" dirty="0" smtClean="0"/>
          </a:p>
          <a:p>
            <a:endParaRPr lang="it-IT" sz="2800" dirty="0"/>
          </a:p>
          <a:p>
            <a:endParaRPr lang="it-IT" sz="2800" dirty="0"/>
          </a:p>
          <a:p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788284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936104"/>
          </a:xfrm>
        </p:spPr>
        <p:txBody>
          <a:bodyPr>
            <a:normAutofit fontScale="90000"/>
          </a:bodyPr>
          <a:lstStyle/>
          <a:p>
            <a:r>
              <a:rPr lang="it-IT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Alcuni risultati sull’ Equilibrio Correlato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79512" y="1340768"/>
            <a:ext cx="8784976" cy="5328592"/>
          </a:xfrm>
        </p:spPr>
        <p:txBody>
          <a:bodyPr numCol="1">
            <a:normAutofit lnSpcReduction="10000"/>
          </a:bodyPr>
          <a:lstStyle/>
          <a:p>
            <a:pPr marL="0" indent="0">
              <a:buNone/>
            </a:pPr>
            <a:r>
              <a:rPr lang="it-IT" dirty="0"/>
              <a:t>(R1) La Proposizione 1 e la Proposizione 2 valgono per ogni gioco </a:t>
            </a:r>
            <a:r>
              <a:rPr lang="it-IT" dirty="0" smtClean="0"/>
              <a:t>finito.</a:t>
            </a:r>
            <a:endParaRPr lang="it-IT" dirty="0"/>
          </a:p>
          <a:p>
            <a:pPr marL="0" indent="0">
              <a:buNone/>
            </a:pPr>
            <a:endParaRPr lang="it-IT" dirty="0"/>
          </a:p>
          <a:p>
            <a:pPr marL="0" indent="0">
              <a:buNone/>
            </a:pPr>
            <a:r>
              <a:rPr lang="it-IT" dirty="0" smtClean="0"/>
              <a:t>(</a:t>
            </a:r>
            <a:r>
              <a:rPr lang="it-IT" dirty="0"/>
              <a:t>R2) Ogni gioco finito ha almeno un Equilibrio Correlato: segue da (R1) e dal Teorema di Nash.</a:t>
            </a:r>
          </a:p>
          <a:p>
            <a:pPr marL="0" indent="0">
              <a:buNone/>
            </a:pPr>
            <a:endParaRPr lang="it-IT" dirty="0" smtClean="0"/>
          </a:p>
          <a:p>
            <a:pPr marL="0" indent="0">
              <a:buNone/>
            </a:pPr>
            <a:r>
              <a:rPr lang="it-IT" dirty="0" smtClean="0"/>
              <a:t>(R3</a:t>
            </a:r>
            <a:r>
              <a:rPr lang="it-IT" dirty="0"/>
              <a:t>) Il calcolo di un Equilibrio Correlato può essere effettuato mediante la Programmazione Lineare direttamente dalla definizione – in particolare è possibile introdurre eventuali funzioni obiettivo in base a eventuali preferenze.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128279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39552" y="0"/>
            <a:ext cx="8229600" cy="980728"/>
          </a:xfrm>
        </p:spPr>
        <p:txBody>
          <a:bodyPr numCol="1"/>
          <a:lstStyle/>
          <a:p>
            <a:r>
              <a:rPr lang="it-IT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Premio Nobel</a:t>
            </a:r>
            <a:endParaRPr lang="it-IT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51520" y="836712"/>
            <a:ext cx="8640960" cy="5904656"/>
          </a:xfrm>
        </p:spPr>
        <p:txBody>
          <a:bodyPr numCol="1" spcCol="720000">
            <a:normAutofit fontScale="85000" lnSpcReduction="10000"/>
          </a:bodyPr>
          <a:lstStyle/>
          <a:p>
            <a:pPr marL="0" indent="0" algn="ctr">
              <a:buNone/>
            </a:pPr>
            <a:endParaRPr lang="it-IT" i="1" dirty="0" smtClean="0"/>
          </a:p>
          <a:p>
            <a:pPr marL="0" indent="0" algn="ctr">
              <a:buNone/>
            </a:pPr>
            <a:r>
              <a:rPr lang="it-IT" sz="3300" i="1" dirty="0" smtClean="0"/>
              <a:t>“</a:t>
            </a:r>
            <a:r>
              <a:rPr lang="it-IT" sz="3300" i="1" dirty="0"/>
              <a:t>La guerra e gli altri conflitti sono tra le principali cause della miseria umana. Un minimo di cooperazione è il prerequisito per una società </a:t>
            </a:r>
            <a:r>
              <a:rPr lang="it-IT" sz="3300" i="1" dirty="0" smtClean="0"/>
              <a:t>prospera.”</a:t>
            </a:r>
          </a:p>
          <a:p>
            <a:pPr marL="0" indent="0">
              <a:buNone/>
            </a:pPr>
            <a:endParaRPr lang="it-IT" sz="3300" dirty="0" smtClean="0"/>
          </a:p>
          <a:p>
            <a:pPr marL="0" indent="0">
              <a:buNone/>
            </a:pPr>
            <a:r>
              <a:rPr lang="it-IT" sz="3300" dirty="0" smtClean="0"/>
              <a:t>Così </a:t>
            </a:r>
            <a:r>
              <a:rPr lang="it-IT" sz="3300" dirty="0"/>
              <a:t>inizia la dichiarazione dell’accademia delle Scienze </a:t>
            </a:r>
            <a:r>
              <a:rPr lang="it-IT" sz="3300" dirty="0" smtClean="0"/>
              <a:t>svedese nel 2005, </a:t>
            </a:r>
            <a:r>
              <a:rPr lang="it-IT" sz="3300" dirty="0"/>
              <a:t>in occasione della consegna del </a:t>
            </a:r>
            <a:r>
              <a:rPr lang="it-IT" sz="3300" u="sng" dirty="0"/>
              <a:t>premio Nobel per l’economia </a:t>
            </a:r>
            <a:r>
              <a:rPr lang="it-IT" sz="3300" dirty="0"/>
              <a:t>al matematico </a:t>
            </a:r>
            <a:endParaRPr lang="it-IT" sz="3300" dirty="0" smtClean="0"/>
          </a:p>
          <a:p>
            <a:pPr marL="0" indent="0">
              <a:buNone/>
            </a:pPr>
            <a:r>
              <a:rPr lang="it-IT" sz="3300" b="1" u="sng" dirty="0" smtClean="0"/>
              <a:t>Robert </a:t>
            </a:r>
            <a:r>
              <a:rPr lang="it-IT" sz="3300" b="1" u="sng" dirty="0"/>
              <a:t>J. Aumann </a:t>
            </a:r>
            <a:r>
              <a:rPr lang="it-IT" sz="3300" dirty="0"/>
              <a:t>(premio condiviso con T.C. </a:t>
            </a:r>
            <a:r>
              <a:rPr lang="it-IT" sz="3300" dirty="0" err="1"/>
              <a:t>Schelling</a:t>
            </a:r>
            <a:r>
              <a:rPr lang="it-IT" sz="3300" dirty="0"/>
              <a:t>) </a:t>
            </a:r>
            <a:endParaRPr lang="it-IT" sz="3300" dirty="0" smtClean="0"/>
          </a:p>
          <a:p>
            <a:pPr marL="0" indent="0" algn="ctr">
              <a:buNone/>
            </a:pPr>
            <a:endParaRPr lang="it-IT" sz="3300" i="1" dirty="0" smtClean="0"/>
          </a:p>
          <a:p>
            <a:pPr marL="0" indent="0" algn="ctr">
              <a:buNone/>
            </a:pPr>
            <a:r>
              <a:rPr lang="it-IT" sz="3300" i="1" dirty="0" smtClean="0"/>
              <a:t>“[…] </a:t>
            </a:r>
            <a:r>
              <a:rPr lang="it-IT" sz="3300" i="1" dirty="0"/>
              <a:t>per aver migliorato la nostra comprensione riguardo i  conflitti e la cooperazione utilizzando la teoria dei giochi.”</a:t>
            </a:r>
            <a:endParaRPr lang="it-IT" sz="3300" dirty="0"/>
          </a:p>
          <a:p>
            <a:pPr marL="0" indent="0">
              <a:buNone/>
            </a:pPr>
            <a:endParaRPr lang="it-IT" sz="3300" dirty="0"/>
          </a:p>
          <a:p>
            <a:pPr marL="0" indent="0">
              <a:buNone/>
            </a:pPr>
            <a:endParaRPr lang="it-IT" sz="3300" dirty="0"/>
          </a:p>
        </p:txBody>
      </p:sp>
    </p:spTree>
    <p:extLst>
      <p:ext uri="{BB962C8B-B14F-4D97-AF65-F5344CB8AC3E}">
        <p14:creationId xmlns:p14="http://schemas.microsoft.com/office/powerpoint/2010/main" val="1683398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435280" cy="4018458"/>
          </a:xfrm>
        </p:spPr>
        <p:txBody>
          <a:bodyPr>
            <a:normAutofit/>
          </a:bodyPr>
          <a:lstStyle/>
          <a:p>
            <a:pPr algn="l"/>
            <a:r>
              <a:rPr lang="it-IT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Grazie per l’attenzione</a:t>
            </a:r>
            <a:endParaRPr lang="it-IT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860032" y="4797152"/>
            <a:ext cx="4186808" cy="1761059"/>
          </a:xfrm>
        </p:spPr>
        <p:txBody>
          <a:bodyPr>
            <a:normAutofit/>
          </a:bodyPr>
          <a:lstStyle/>
          <a:p>
            <a:pPr marL="0" indent="0" algn="r">
              <a:buNone/>
            </a:pPr>
            <a:r>
              <a:rPr lang="it-IT" i="1" dirty="0" smtClean="0"/>
              <a:t>Un ringraziamento speciale al </a:t>
            </a:r>
          </a:p>
          <a:p>
            <a:pPr marL="0" indent="0" algn="r">
              <a:buNone/>
            </a:pPr>
            <a:r>
              <a:rPr lang="it-IT" i="1" dirty="0" smtClean="0"/>
              <a:t>Prof. Raffaele Mosca.</a:t>
            </a:r>
            <a:endParaRPr lang="it-IT" i="1" dirty="0"/>
          </a:p>
        </p:txBody>
      </p:sp>
    </p:spTree>
    <p:extLst>
      <p:ext uri="{BB962C8B-B14F-4D97-AF65-F5344CB8AC3E}">
        <p14:creationId xmlns:p14="http://schemas.microsoft.com/office/powerpoint/2010/main" val="2758278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i Office">
  <a:themeElements>
    <a:clrScheme name="Puntina da disegno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915</TotalTime>
  <Words>2670</Words>
  <Application>Microsoft Office PowerPoint</Application>
  <PresentationFormat>Presentazione su schermo (4:3)</PresentationFormat>
  <Paragraphs>442</Paragraphs>
  <Slides>30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30</vt:i4>
      </vt:variant>
    </vt:vector>
  </HeadingPairs>
  <TitlesOfParts>
    <vt:vector size="31" baseType="lpstr">
      <vt:lpstr>Tema di Office</vt:lpstr>
      <vt:lpstr> </vt:lpstr>
      <vt:lpstr>Cos’è un gioco?</vt:lpstr>
      <vt:lpstr>Rappresentazione in Forma Normale</vt:lpstr>
      <vt:lpstr>Approccio di Nash</vt:lpstr>
      <vt:lpstr>Definizione (EN in strategie pure)</vt:lpstr>
      <vt:lpstr>Osservazione</vt:lpstr>
      <vt:lpstr>Presentazione standard di PowerPoint</vt:lpstr>
      <vt:lpstr>Presentazione standard di PowerPoint</vt:lpstr>
      <vt:lpstr>Caso 1</vt:lpstr>
      <vt:lpstr>Presentazione standard di PowerPoint</vt:lpstr>
      <vt:lpstr>Osservazione</vt:lpstr>
      <vt:lpstr>Una estensione dell’Approccio di Nash</vt:lpstr>
      <vt:lpstr>L’idea di Aumann: Introduzione</vt:lpstr>
      <vt:lpstr>L’idea di Aumann: Introduzione</vt:lpstr>
      <vt:lpstr>L’idea di Aumann: Introduzione</vt:lpstr>
      <vt:lpstr>Descrizione dell’idea di Aumann</vt:lpstr>
      <vt:lpstr>Descrizione dell’idea di Aumann</vt:lpstr>
      <vt:lpstr>Descrizione dell’idea di Aumann</vt:lpstr>
      <vt:lpstr>Equilibrio Correlato</vt:lpstr>
      <vt:lpstr>Presentazione standard di PowerPoint</vt:lpstr>
      <vt:lpstr>Presentazione standard di PowerPoint</vt:lpstr>
      <vt:lpstr>Definizione (Equilibrio Correlato) </vt:lpstr>
      <vt:lpstr>Proposizioni</vt:lpstr>
      <vt:lpstr>Attenzione</vt:lpstr>
      <vt:lpstr>Esempio: Chicken Game</vt:lpstr>
      <vt:lpstr>Inconvenienti</vt:lpstr>
      <vt:lpstr>Consideriamo</vt:lpstr>
      <vt:lpstr>Alcuni risultati sull’ Equilibrio Correlato</vt:lpstr>
      <vt:lpstr>Premio Nobel</vt:lpstr>
      <vt:lpstr>Grazie per l’attenzione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</dc:title>
  <dc:creator>Marco Di Giovanni</dc:creator>
  <cp:lastModifiedBy>Mosca</cp:lastModifiedBy>
  <cp:revision>76</cp:revision>
  <cp:lastPrinted>2017-01-27T11:58:10Z</cp:lastPrinted>
  <dcterms:created xsi:type="dcterms:W3CDTF">2014-07-09T10:32:06Z</dcterms:created>
  <dcterms:modified xsi:type="dcterms:W3CDTF">2017-01-31T10:29:00Z</dcterms:modified>
</cp:coreProperties>
</file>