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6"/>
    <p:sldId id="257" r:id="rId37"/>
    <p:sldId id="258" r:id="rId38"/>
    <p:sldId id="259" r:id="rId39"/>
    <p:sldId id="260" r:id="rId40"/>
    <p:sldId id="261" r:id="rId41"/>
    <p:sldId id="262" r:id="rId42"/>
    <p:sldId id="263" r:id="rId43"/>
    <p:sldId id="264" r:id="rId44"/>
    <p:sldId id="265" r:id="rId45"/>
    <p:sldId id="266" r:id="rId46"/>
    <p:sldId id="267" r:id="rId47"/>
    <p:sldId id="268" r:id="rId48"/>
    <p:sldId id="269" r:id="rId49"/>
    <p:sldId id="270" r:id="rId50"/>
    <p:sldId id="271" r:id="rId51"/>
    <p:sldId id="272" r:id="rId5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" charset="1" panose="00000500000000000000"/>
      <p:regular r:id="rId10"/>
    </p:embeddedFont>
    <p:embeddedFont>
      <p:font typeface="Poppins Bold" charset="1" panose="00000800000000000000"/>
      <p:regular r:id="rId11"/>
    </p:embeddedFont>
    <p:embeddedFont>
      <p:font typeface="Poppins Italics" charset="1" panose="00000500000000000000"/>
      <p:regular r:id="rId12"/>
    </p:embeddedFont>
    <p:embeddedFont>
      <p:font typeface="Poppins Bold Italics" charset="1" panose="00000800000000000000"/>
      <p:regular r:id="rId13"/>
    </p:embeddedFont>
    <p:embeddedFont>
      <p:font typeface="Poppins Thin" charset="1" panose="00000300000000000000"/>
      <p:regular r:id="rId14"/>
    </p:embeddedFont>
    <p:embeddedFont>
      <p:font typeface="Poppins Thin Italics" charset="1" panose="00000300000000000000"/>
      <p:regular r:id="rId15"/>
    </p:embeddedFont>
    <p:embeddedFont>
      <p:font typeface="Poppins Extra-Light" charset="1" panose="00000300000000000000"/>
      <p:regular r:id="rId16"/>
    </p:embeddedFont>
    <p:embeddedFont>
      <p:font typeface="Poppins Extra-Light Italics" charset="1" panose="00000300000000000000"/>
      <p:regular r:id="rId17"/>
    </p:embeddedFont>
    <p:embeddedFont>
      <p:font typeface="Poppins Light" charset="1" panose="00000400000000000000"/>
      <p:regular r:id="rId18"/>
    </p:embeddedFont>
    <p:embeddedFont>
      <p:font typeface="Poppins Light Italics" charset="1" panose="00000400000000000000"/>
      <p:regular r:id="rId19"/>
    </p:embeddedFont>
    <p:embeddedFont>
      <p:font typeface="Poppins Medium" charset="1" panose="00000600000000000000"/>
      <p:regular r:id="rId20"/>
    </p:embeddedFont>
    <p:embeddedFont>
      <p:font typeface="Poppins Medium Italics" charset="1" panose="00000600000000000000"/>
      <p:regular r:id="rId21"/>
    </p:embeddedFont>
    <p:embeddedFont>
      <p:font typeface="Poppins Semi-Bold" charset="1" panose="00000700000000000000"/>
      <p:regular r:id="rId22"/>
    </p:embeddedFont>
    <p:embeddedFont>
      <p:font typeface="Poppins Semi-Bold Italics" charset="1" panose="00000700000000000000"/>
      <p:regular r:id="rId23"/>
    </p:embeddedFont>
    <p:embeddedFont>
      <p:font typeface="Poppins Ultra-Bold" charset="1" panose="00000900000000000000"/>
      <p:regular r:id="rId24"/>
    </p:embeddedFont>
    <p:embeddedFont>
      <p:font typeface="Poppins Ultra-Bold Italics" charset="1" panose="00000900000000000000"/>
      <p:regular r:id="rId25"/>
    </p:embeddedFont>
    <p:embeddedFont>
      <p:font typeface="Poppins Heavy" charset="1" panose="00000A00000000000000"/>
      <p:regular r:id="rId26"/>
    </p:embeddedFont>
    <p:embeddedFont>
      <p:font typeface="Poppins Heavy Italics" charset="1" panose="00000A00000000000000"/>
      <p:regular r:id="rId27"/>
    </p:embeddedFont>
    <p:embeddedFont>
      <p:font typeface="Open Sans" charset="1" panose="020B0606030504020204"/>
      <p:regular r:id="rId28"/>
    </p:embeddedFont>
    <p:embeddedFont>
      <p:font typeface="Open Sans Bold" charset="1" panose="020B0806030504020204"/>
      <p:regular r:id="rId29"/>
    </p:embeddedFont>
    <p:embeddedFont>
      <p:font typeface="Open Sans Italics" charset="1" panose="020B0606030504020204"/>
      <p:regular r:id="rId30"/>
    </p:embeddedFont>
    <p:embeddedFont>
      <p:font typeface="Open Sans Bold Italics" charset="1" panose="020B0806030504020204"/>
      <p:regular r:id="rId31"/>
    </p:embeddedFont>
    <p:embeddedFont>
      <p:font typeface="Open Sans Light" charset="1" panose="020B0306030504020204"/>
      <p:regular r:id="rId32"/>
    </p:embeddedFont>
    <p:embeddedFont>
      <p:font typeface="Open Sans Light Italics" charset="1" panose="020B0306030504020204"/>
      <p:regular r:id="rId33"/>
    </p:embeddedFont>
    <p:embeddedFont>
      <p:font typeface="Open Sans Ultra-Bold" charset="1" panose="00000000000000000000"/>
      <p:regular r:id="rId34"/>
    </p:embeddedFont>
    <p:embeddedFont>
      <p:font typeface="Open Sans Ultra-Bold Italics" charset="1" panose="0000000000000000000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slides/slide1.xml" Type="http://schemas.openxmlformats.org/officeDocument/2006/relationships/slide"/><Relationship Id="rId37" Target="slides/slide2.xml" Type="http://schemas.openxmlformats.org/officeDocument/2006/relationships/slide"/><Relationship Id="rId38" Target="slides/slide3.xml" Type="http://schemas.openxmlformats.org/officeDocument/2006/relationships/slide"/><Relationship Id="rId39" Target="slides/slide4.xml" Type="http://schemas.openxmlformats.org/officeDocument/2006/relationships/slide"/><Relationship Id="rId4" Target="theme/theme1.xml" Type="http://schemas.openxmlformats.org/officeDocument/2006/relationships/theme"/><Relationship Id="rId40" Target="slides/slide5.xml" Type="http://schemas.openxmlformats.org/officeDocument/2006/relationships/slide"/><Relationship Id="rId41" Target="slides/slide6.xml" Type="http://schemas.openxmlformats.org/officeDocument/2006/relationships/slide"/><Relationship Id="rId42" Target="slides/slide7.xml" Type="http://schemas.openxmlformats.org/officeDocument/2006/relationships/slide"/><Relationship Id="rId43" Target="slides/slide8.xml" Type="http://schemas.openxmlformats.org/officeDocument/2006/relationships/slide"/><Relationship Id="rId44" Target="slides/slide9.xml" Type="http://schemas.openxmlformats.org/officeDocument/2006/relationships/slide"/><Relationship Id="rId45" Target="slides/slide10.xml" Type="http://schemas.openxmlformats.org/officeDocument/2006/relationships/slide"/><Relationship Id="rId46" Target="slides/slide11.xml" Type="http://schemas.openxmlformats.org/officeDocument/2006/relationships/slide"/><Relationship Id="rId47" Target="slides/slide12.xml" Type="http://schemas.openxmlformats.org/officeDocument/2006/relationships/slide"/><Relationship Id="rId48" Target="slides/slide13.xml" Type="http://schemas.openxmlformats.org/officeDocument/2006/relationships/slide"/><Relationship Id="rId49" Target="slides/slide14.xml" Type="http://schemas.openxmlformats.org/officeDocument/2006/relationships/slide"/><Relationship Id="rId5" Target="tableStyles.xml" Type="http://schemas.openxmlformats.org/officeDocument/2006/relationships/tableStyles"/><Relationship Id="rId50" Target="slides/slide15.xml" Type="http://schemas.openxmlformats.org/officeDocument/2006/relationships/slide"/><Relationship Id="rId51" Target="slides/slide16.xml" Type="http://schemas.openxmlformats.org/officeDocument/2006/relationships/slide"/><Relationship Id="rId52" Target="slides/slide17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618527" y="-1745836"/>
            <a:ext cx="6304087" cy="6304087"/>
          </a:xfrm>
          <a:custGeom>
            <a:avLst/>
            <a:gdLst/>
            <a:ahLst/>
            <a:cxnLst/>
            <a:rect r="r" b="b" t="t" l="l"/>
            <a:pathLst>
              <a:path h="6304087" w="6304087">
                <a:moveTo>
                  <a:pt x="0" y="0"/>
                </a:moveTo>
                <a:lnTo>
                  <a:pt x="6304087" y="0"/>
                </a:lnTo>
                <a:lnTo>
                  <a:pt x="6304087" y="6304087"/>
                </a:lnTo>
                <a:lnTo>
                  <a:pt x="0" y="6304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915273" y="5804957"/>
            <a:ext cx="2284867" cy="2284867"/>
          </a:xfrm>
          <a:custGeom>
            <a:avLst/>
            <a:gdLst/>
            <a:ahLst/>
            <a:cxnLst/>
            <a:rect r="r" b="b" t="t" l="l"/>
            <a:pathLst>
              <a:path h="2284867" w="2284867">
                <a:moveTo>
                  <a:pt x="0" y="0"/>
                </a:moveTo>
                <a:lnTo>
                  <a:pt x="2284867" y="0"/>
                </a:lnTo>
                <a:lnTo>
                  <a:pt x="2284867" y="2284866"/>
                </a:lnTo>
                <a:lnTo>
                  <a:pt x="0" y="22848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193410" y="4082284"/>
            <a:ext cx="951933" cy="951933"/>
          </a:xfrm>
          <a:custGeom>
            <a:avLst/>
            <a:gdLst/>
            <a:ahLst/>
            <a:cxnLst/>
            <a:rect r="r" b="b" t="t" l="l"/>
            <a:pathLst>
              <a:path h="951933" w="951933">
                <a:moveTo>
                  <a:pt x="0" y="0"/>
                </a:moveTo>
                <a:lnTo>
                  <a:pt x="951934" y="0"/>
                </a:lnTo>
                <a:lnTo>
                  <a:pt x="951934" y="951934"/>
                </a:lnTo>
                <a:lnTo>
                  <a:pt x="0" y="9519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856726" y="1028700"/>
            <a:ext cx="1402574" cy="1549355"/>
          </a:xfrm>
          <a:custGeom>
            <a:avLst/>
            <a:gdLst/>
            <a:ahLst/>
            <a:cxnLst/>
            <a:rect r="r" b="b" t="t" l="l"/>
            <a:pathLst>
              <a:path h="1549355" w="1402574">
                <a:moveTo>
                  <a:pt x="0" y="0"/>
                </a:moveTo>
                <a:lnTo>
                  <a:pt x="1402574" y="0"/>
                </a:lnTo>
                <a:lnTo>
                  <a:pt x="1402574" y="1549355"/>
                </a:lnTo>
                <a:lnTo>
                  <a:pt x="0" y="1549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915273" y="1271050"/>
            <a:ext cx="2528556" cy="1064655"/>
          </a:xfrm>
          <a:custGeom>
            <a:avLst/>
            <a:gdLst/>
            <a:ahLst/>
            <a:cxnLst/>
            <a:rect r="r" b="b" t="t" l="l"/>
            <a:pathLst>
              <a:path h="1064655" w="2528556">
                <a:moveTo>
                  <a:pt x="0" y="0"/>
                </a:moveTo>
                <a:lnTo>
                  <a:pt x="2528556" y="0"/>
                </a:lnTo>
                <a:lnTo>
                  <a:pt x="2528556" y="1064655"/>
                </a:lnTo>
                <a:lnTo>
                  <a:pt x="0" y="10646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14568" y="3117999"/>
            <a:ext cx="8507318" cy="3898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Poppins"/>
              </a:rPr>
              <a:t>Corso di Laurea in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Poppins"/>
              </a:rPr>
              <a:t>Economia e Informatica per l'Impresa</a:t>
            </a:r>
          </a:p>
          <a:p>
            <a:pPr>
              <a:lnSpc>
                <a:spcPts val="7699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2009140" y="6890240"/>
            <a:ext cx="8507318" cy="464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 spc="1649">
                <a:solidFill>
                  <a:srgbClr val="F66E1A"/>
                </a:solidFill>
                <a:latin typeface="Open Sans"/>
              </a:rPr>
              <a:t>CLASSE L-33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057706" y="8463913"/>
            <a:ext cx="3201594" cy="794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  <a:spcBef>
                <a:spcPct val="0"/>
              </a:spcBef>
            </a:pPr>
            <a:r>
              <a:rPr lang="en-US" sz="4371">
                <a:solidFill>
                  <a:srgbClr val="FFFFFF"/>
                </a:solidFill>
                <a:latin typeface="Poppins"/>
              </a:rPr>
              <a:t>cleii.unich.it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707010" y="-2534722"/>
            <a:ext cx="4767169" cy="4767169"/>
          </a:xfrm>
          <a:custGeom>
            <a:avLst/>
            <a:gdLst/>
            <a:ahLst/>
            <a:cxnLst/>
            <a:rect r="r" b="b" t="t" l="l"/>
            <a:pathLst>
              <a:path h="4767169" w="4767169">
                <a:moveTo>
                  <a:pt x="0" y="0"/>
                </a:moveTo>
                <a:lnTo>
                  <a:pt x="4767169" y="0"/>
                </a:lnTo>
                <a:lnTo>
                  <a:pt x="4767169" y="4767169"/>
                </a:lnTo>
                <a:lnTo>
                  <a:pt x="0" y="4767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3362" y="-8397463"/>
            <a:ext cx="9736775" cy="9736775"/>
          </a:xfrm>
          <a:custGeom>
            <a:avLst/>
            <a:gdLst/>
            <a:ahLst/>
            <a:cxnLst/>
            <a:rect r="r" b="b" t="t" l="l"/>
            <a:pathLst>
              <a:path h="9736775" w="9736775">
                <a:moveTo>
                  <a:pt x="0" y="0"/>
                </a:moveTo>
                <a:lnTo>
                  <a:pt x="9736775" y="0"/>
                </a:lnTo>
                <a:lnTo>
                  <a:pt x="9736775" y="9736774"/>
                </a:lnTo>
                <a:lnTo>
                  <a:pt x="0" y="9736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981075"/>
            <a:ext cx="6726842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59"/>
              </a:lnSpc>
            </a:pPr>
            <a:r>
              <a:rPr lang="en-US" sz="6299">
                <a:solidFill>
                  <a:srgbClr val="171616"/>
                </a:solidFill>
                <a:latin typeface="Poppins Bold"/>
              </a:rPr>
              <a:t>ISCRIZIONE E FREQUENZA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323426" y="3951708"/>
            <a:ext cx="2383585" cy="2383585"/>
          </a:xfrm>
          <a:custGeom>
            <a:avLst/>
            <a:gdLst/>
            <a:ahLst/>
            <a:cxnLst/>
            <a:rect r="r" b="b" t="t" l="l"/>
            <a:pathLst>
              <a:path h="2383585" w="2383585">
                <a:moveTo>
                  <a:pt x="0" y="0"/>
                </a:moveTo>
                <a:lnTo>
                  <a:pt x="2383584" y="0"/>
                </a:lnTo>
                <a:lnTo>
                  <a:pt x="2383584" y="2383584"/>
                </a:lnTo>
                <a:lnTo>
                  <a:pt x="0" y="238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92121" y="7503065"/>
            <a:ext cx="7383709" cy="7383709"/>
          </a:xfrm>
          <a:custGeom>
            <a:avLst/>
            <a:gdLst/>
            <a:ahLst/>
            <a:cxnLst/>
            <a:rect r="r" b="b" t="t" l="l"/>
            <a:pathLst>
              <a:path h="7383709" w="7383709">
                <a:moveTo>
                  <a:pt x="0" y="0"/>
                </a:moveTo>
                <a:lnTo>
                  <a:pt x="7383709" y="0"/>
                </a:lnTo>
                <a:lnTo>
                  <a:pt x="7383709" y="7383709"/>
                </a:lnTo>
                <a:lnTo>
                  <a:pt x="0" y="7383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3244532"/>
            <a:ext cx="8829973" cy="3226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 Bold"/>
              </a:rPr>
              <a:t>TEST D’INGRESSO</a:t>
            </a: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Non preclude l’iscrizione (numero aperto)</a:t>
            </a: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Per l’autoverifica</a:t>
            </a: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OFA in caso di non superamento</a:t>
            </a: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Per tutte le info:</a:t>
            </a:r>
          </a:p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cleii.unich.it/visualizza.php?type=pagina&amp;id=391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785293"/>
            <a:ext cx="3076426" cy="511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Frequenza libera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2D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135956" y="1991456"/>
            <a:ext cx="6304087" cy="6304087"/>
          </a:xfrm>
          <a:custGeom>
            <a:avLst/>
            <a:gdLst/>
            <a:ahLst/>
            <a:cxnLst/>
            <a:rect r="r" b="b" t="t" l="l"/>
            <a:pathLst>
              <a:path h="6304087" w="6304087">
                <a:moveTo>
                  <a:pt x="0" y="0"/>
                </a:moveTo>
                <a:lnTo>
                  <a:pt x="6304088" y="0"/>
                </a:lnTo>
                <a:lnTo>
                  <a:pt x="6304088" y="6304088"/>
                </a:lnTo>
                <a:lnTo>
                  <a:pt x="0" y="6304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2178291" y="275454"/>
          <a:ext cx="12674124" cy="9736091"/>
        </p:xfrm>
        <a:graphic>
          <a:graphicData uri="http://schemas.openxmlformats.org/drawingml/2006/table">
            <a:tbl>
              <a:tblPr/>
              <a:tblGrid>
                <a:gridCol w="11169902"/>
                <a:gridCol w="1504223"/>
              </a:tblGrid>
              <a:tr h="107016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FFFFFF"/>
                          </a:solidFill>
                          <a:latin typeface="Open Sans Bold"/>
                        </a:rPr>
                        <a:t>DISCIPLINA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FFFFFF"/>
                          </a:solidFill>
                          <a:latin typeface="Open Sans Bold"/>
                        </a:rPr>
                        <a:t>CFU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16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FFFFFF"/>
                          </a:solidFill>
                          <a:latin typeface="Open Sans"/>
                        </a:rPr>
                        <a:t>Matematica generale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FFFFFF"/>
                          </a:solidFill>
                          <a:latin typeface="Open Sans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16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FFFFFF"/>
                          </a:solidFill>
                          <a:latin typeface="Open Sans"/>
                        </a:rPr>
                        <a:t>Fondamenti di informatica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FFFFFF"/>
                          </a:solidFill>
                          <a:latin typeface="Open Sans"/>
                        </a:rPr>
                        <a:t>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261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FFFFFF"/>
                          </a:solidFill>
                          <a:latin typeface="Open Sans"/>
                        </a:rPr>
                        <a:t>Programmazione e Algoritmi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FFFFFF"/>
                          </a:solidFill>
                          <a:latin typeface="Open Sans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30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FFFFFF"/>
                          </a:solidFill>
                          <a:latin typeface="Open Sans"/>
                        </a:rPr>
                        <a:t>Internet e Reti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FFFFFF"/>
                          </a:solidFill>
                          <a:latin typeface="Open Sans"/>
                        </a:rPr>
                        <a:t>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16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FFFFFF"/>
                          </a:solidFill>
                          <a:latin typeface="Open Sans"/>
                        </a:rPr>
                        <a:t>Economia aziendale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FFFFFF"/>
                          </a:solidFill>
                          <a:latin typeface="Open Sans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16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FFFFFF"/>
                          </a:solidFill>
                          <a:latin typeface="Open Sans"/>
                        </a:rPr>
                        <a:t>Diritto privato e di internet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FFFFFF"/>
                          </a:solidFill>
                          <a:latin typeface="Open Sans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16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FFFFFF"/>
                          </a:solidFill>
                          <a:latin typeface="Open Sans"/>
                        </a:rPr>
                        <a:t>Microeconomia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339"/>
                        </a:lnSpc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Open Sans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16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FFFFFF"/>
                          </a:solidFill>
                          <a:latin typeface="Open Sans"/>
                        </a:rPr>
                        <a:t>Idoneità inglese tecnico-scientifico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FFFFFF"/>
                          </a:solidFill>
                          <a:latin typeface="Open Sans"/>
                        </a:rPr>
                        <a:t>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-5400000">
            <a:off x="-1372730" y="6937482"/>
            <a:ext cx="5233392" cy="563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FFFFFF"/>
                </a:solidFill>
                <a:latin typeface="Open Sans"/>
              </a:rPr>
              <a:t>PIANO DI STUDIO - I ANNO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2D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135956" y="1991456"/>
            <a:ext cx="6304087" cy="6304087"/>
          </a:xfrm>
          <a:custGeom>
            <a:avLst/>
            <a:gdLst/>
            <a:ahLst/>
            <a:cxnLst/>
            <a:rect r="r" b="b" t="t" l="l"/>
            <a:pathLst>
              <a:path h="6304087" w="6304087">
                <a:moveTo>
                  <a:pt x="0" y="0"/>
                </a:moveTo>
                <a:lnTo>
                  <a:pt x="6304088" y="0"/>
                </a:lnTo>
                <a:lnTo>
                  <a:pt x="6304088" y="6304088"/>
                </a:lnTo>
                <a:lnTo>
                  <a:pt x="0" y="6304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2397518" y="263973"/>
          <a:ext cx="12567895" cy="9635628"/>
        </p:xfrm>
        <a:graphic>
          <a:graphicData uri="http://schemas.openxmlformats.org/drawingml/2006/table">
            <a:tbl>
              <a:tblPr/>
              <a:tblGrid>
                <a:gridCol w="11016924"/>
                <a:gridCol w="1550971"/>
              </a:tblGrid>
              <a:tr h="96584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 Bold"/>
                        </a:rPr>
                        <a:t>DISCIPLINA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 Bold"/>
                        </a:rPr>
                        <a:t>CFU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84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Macroeconomia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84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Programmazione e algoritmi 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87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Un insegnamento tra: </a:t>
                      </a: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diritto del lavoro /diritto commerciale e dell’economia</a:t>
                      </a:r>
                      <a:endParaRPr lang="en-US" sz="1100"/>
                    </a:p>
                    <a:p>
                      <a:pPr algn="ctr">
                        <a:lnSpc>
                          <a:spcPts val="3639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72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Un insegnamento tra: geografia economica / teoria dei giochi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84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Statistica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97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Economia di Internet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Open Sans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84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Programmazione web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84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Basi di dati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-5400000">
            <a:off x="-1431146" y="6814302"/>
            <a:ext cx="5350222" cy="563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FFFFFF"/>
                </a:solidFill>
                <a:latin typeface="Open Sans"/>
              </a:rPr>
              <a:t>PIANO DI STUDIO - II ANNO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2D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135956" y="1991456"/>
            <a:ext cx="6304087" cy="6304087"/>
          </a:xfrm>
          <a:custGeom>
            <a:avLst/>
            <a:gdLst/>
            <a:ahLst/>
            <a:cxnLst/>
            <a:rect r="r" b="b" t="t" l="l"/>
            <a:pathLst>
              <a:path h="6304087" w="6304087">
                <a:moveTo>
                  <a:pt x="0" y="0"/>
                </a:moveTo>
                <a:lnTo>
                  <a:pt x="6304088" y="0"/>
                </a:lnTo>
                <a:lnTo>
                  <a:pt x="6304088" y="6304088"/>
                </a:lnTo>
                <a:lnTo>
                  <a:pt x="0" y="6304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2457350" y="123825"/>
          <a:ext cx="12512151" cy="10039350"/>
        </p:xfrm>
        <a:graphic>
          <a:graphicData uri="http://schemas.openxmlformats.org/drawingml/2006/table">
            <a:tbl>
              <a:tblPr/>
              <a:tblGrid>
                <a:gridCol w="10956776"/>
                <a:gridCol w="1555375"/>
              </a:tblGrid>
              <a:tr h="96569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 Bold"/>
                        </a:rPr>
                        <a:t>DISCIPLINA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 Bold"/>
                        </a:rPr>
                        <a:t>CFU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69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Modelli e analisi dei bilanci d’impresa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39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Un insegnamento a scelta tra:</a:t>
                      </a:r>
                      <a:endParaRPr lang="en-US" sz="1100"/>
                    </a:p>
                    <a:p>
                      <a:pPr marL="561332" indent="-280666" lvl="1">
                        <a:lnSpc>
                          <a:spcPts val="3639"/>
                        </a:lnSpc>
                        <a:buFont typeface="Arial"/>
                        <a:buChar char="•"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Sistemi mobili</a:t>
                      </a:r>
                    </a:p>
                    <a:p>
                      <a:pPr marL="561332" indent="-280666" lvl="1">
                        <a:lnSpc>
                          <a:spcPts val="3639"/>
                        </a:lnSpc>
                        <a:buFont typeface="Arial"/>
                        <a:buChar char="•"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Progammazione avanzata</a:t>
                      </a:r>
                    </a:p>
                    <a:p>
                      <a:pPr marL="561332" indent="-280666" lvl="1">
                        <a:lnSpc>
                          <a:spcPts val="3639"/>
                        </a:lnSpc>
                        <a:buFont typeface="Arial"/>
                        <a:buChar char="•"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Reinforcement learning in artifical intelligence</a:t>
                      </a:r>
                    </a:p>
                    <a:p>
                      <a:pPr marL="561332" indent="-280666" lvl="1">
                        <a:lnSpc>
                          <a:spcPts val="3639"/>
                        </a:lnSpc>
                        <a:buFont typeface="Arial"/>
                        <a:buChar char="•"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Intelligenza artificiale</a:t>
                      </a:r>
                    </a:p>
                    <a:p>
                      <a:pPr marL="561332" indent="-280666" lvl="1">
                        <a:lnSpc>
                          <a:spcPts val="3639"/>
                        </a:lnSpc>
                        <a:buFont typeface="Arial"/>
                        <a:buChar char="•"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Ingegneria del software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69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Abilità informatiche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69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Econometria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69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Data Mining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69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A scelta dello studente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18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81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Open Sans"/>
                        </a:rPr>
                        <a:t>Prova finale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Open Sans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-5400000">
            <a:off x="-1372730" y="6937482"/>
            <a:ext cx="5233392" cy="563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FFFFFF"/>
                </a:solidFill>
                <a:latin typeface="Open Sans"/>
              </a:rPr>
              <a:t>PIANO DI STUDIO - I ANNO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76733" y="-2883460"/>
            <a:ext cx="20876083" cy="20876083"/>
          </a:xfrm>
          <a:custGeom>
            <a:avLst/>
            <a:gdLst/>
            <a:ahLst/>
            <a:cxnLst/>
            <a:rect r="r" b="b" t="t" l="l"/>
            <a:pathLst>
              <a:path h="20876083" w="20876083">
                <a:moveTo>
                  <a:pt x="0" y="0"/>
                </a:moveTo>
                <a:lnTo>
                  <a:pt x="20876083" y="0"/>
                </a:lnTo>
                <a:lnTo>
                  <a:pt x="20876083" y="20876083"/>
                </a:lnTo>
                <a:lnTo>
                  <a:pt x="0" y="20876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942694" y="547667"/>
            <a:ext cx="5512111" cy="8890501"/>
          </a:xfrm>
          <a:custGeom>
            <a:avLst/>
            <a:gdLst/>
            <a:ahLst/>
            <a:cxnLst/>
            <a:rect r="r" b="b" t="t" l="l"/>
            <a:pathLst>
              <a:path h="8890501" w="5512111">
                <a:moveTo>
                  <a:pt x="0" y="0"/>
                </a:moveTo>
                <a:lnTo>
                  <a:pt x="5512111" y="0"/>
                </a:lnTo>
                <a:lnTo>
                  <a:pt x="5512111" y="8890502"/>
                </a:lnTo>
                <a:lnTo>
                  <a:pt x="0" y="8890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37013" y="971550"/>
            <a:ext cx="11037476" cy="90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171616"/>
                </a:solidFill>
                <a:latin typeface="Poppins Bold"/>
              </a:rPr>
              <a:t>DOPO LA LAUREA DI I LIVELLO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12332" y="2456214"/>
            <a:ext cx="6116323" cy="613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171616"/>
                </a:solidFill>
                <a:latin typeface="Open Sans Bold"/>
              </a:rPr>
              <a:t>VADO A LAVORARE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3499" y="3429437"/>
            <a:ext cx="7447211" cy="3692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8109" indent="-379054" lvl="1">
              <a:lnSpc>
                <a:spcPts val="4915"/>
              </a:lnSpc>
              <a:buFont typeface="Arial"/>
              <a:buChar char="•"/>
            </a:pPr>
            <a:r>
              <a:rPr lang="en-US" sz="3511">
                <a:solidFill>
                  <a:srgbClr val="171616"/>
                </a:solidFill>
                <a:latin typeface="Open Sans"/>
              </a:rPr>
              <a:t>In azienda, per gestire progetti</a:t>
            </a:r>
          </a:p>
          <a:p>
            <a:pPr>
              <a:lnSpc>
                <a:spcPts val="4915"/>
              </a:lnSpc>
            </a:pPr>
            <a:r>
              <a:rPr lang="en-US" sz="3511">
                <a:solidFill>
                  <a:srgbClr val="171616"/>
                </a:solidFill>
                <a:latin typeface="Open Sans"/>
              </a:rPr>
              <a:t>       informatici o sviluppare</a:t>
            </a:r>
          </a:p>
          <a:p>
            <a:pPr>
              <a:lnSpc>
                <a:spcPts val="4915"/>
              </a:lnSpc>
            </a:pPr>
            <a:r>
              <a:rPr lang="en-US" sz="3511">
                <a:solidFill>
                  <a:srgbClr val="171616"/>
                </a:solidFill>
                <a:latin typeface="Open Sans"/>
              </a:rPr>
              <a:t>       </a:t>
            </a:r>
            <a:r>
              <a:rPr lang="en-US" sz="3511">
                <a:solidFill>
                  <a:srgbClr val="171616"/>
                </a:solidFill>
                <a:latin typeface="Open Sans"/>
              </a:rPr>
              <a:t>applicazioni web;</a:t>
            </a:r>
          </a:p>
          <a:p>
            <a:pPr marL="758109" indent="-379054" lvl="1">
              <a:lnSpc>
                <a:spcPts val="4915"/>
              </a:lnSpc>
              <a:buFont typeface="Arial"/>
              <a:buChar char="•"/>
            </a:pPr>
            <a:r>
              <a:rPr lang="en-US" sz="3511">
                <a:solidFill>
                  <a:srgbClr val="171616"/>
                </a:solidFill>
                <a:latin typeface="Open Sans"/>
              </a:rPr>
              <a:t>In proprio, offrendo consulenze </a:t>
            </a:r>
          </a:p>
          <a:p>
            <a:pPr>
              <a:lnSpc>
                <a:spcPts val="4915"/>
              </a:lnSpc>
            </a:pPr>
            <a:r>
              <a:rPr lang="en-US" sz="3511">
                <a:solidFill>
                  <a:srgbClr val="171616"/>
                </a:solidFill>
                <a:latin typeface="Open Sans"/>
              </a:rPr>
              <a:t>       che riguardino l’integrazione</a:t>
            </a:r>
          </a:p>
          <a:p>
            <a:pPr>
              <a:lnSpc>
                <a:spcPts val="4915"/>
              </a:lnSpc>
            </a:pPr>
            <a:r>
              <a:rPr lang="en-US" sz="3511">
                <a:solidFill>
                  <a:srgbClr val="171616"/>
                </a:solidFill>
                <a:latin typeface="Open Sans"/>
              </a:rPr>
              <a:t>       </a:t>
            </a:r>
            <a:r>
              <a:rPr lang="en-US" sz="3511">
                <a:solidFill>
                  <a:srgbClr val="171616"/>
                </a:solidFill>
                <a:latin typeface="Open Sans"/>
              </a:rPr>
              <a:t>di informatica ed economia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5400000">
            <a:off x="11086694" y="547667"/>
            <a:ext cx="5512111" cy="8890501"/>
          </a:xfrm>
          <a:custGeom>
            <a:avLst/>
            <a:gdLst/>
            <a:ahLst/>
            <a:cxnLst/>
            <a:rect r="r" b="b" t="t" l="l"/>
            <a:pathLst>
              <a:path h="8890501" w="5512111">
                <a:moveTo>
                  <a:pt x="0" y="0"/>
                </a:moveTo>
                <a:lnTo>
                  <a:pt x="5512111" y="0"/>
                </a:lnTo>
                <a:lnTo>
                  <a:pt x="5512111" y="8890502"/>
                </a:lnTo>
                <a:lnTo>
                  <a:pt x="0" y="8890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556332" y="2456214"/>
            <a:ext cx="6116323" cy="613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171616"/>
                </a:solidFill>
                <a:latin typeface="Open Sans Bold"/>
              </a:rPr>
              <a:t>CONTINUO A STUDIARE...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397499" y="3429437"/>
            <a:ext cx="8890501" cy="3120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63880" indent="-381940" lvl="1">
              <a:lnSpc>
                <a:spcPts val="4953"/>
              </a:lnSpc>
              <a:buFont typeface="Arial"/>
              <a:buChar char="•"/>
            </a:pPr>
            <a:r>
              <a:rPr lang="en-US" sz="3538">
                <a:solidFill>
                  <a:srgbClr val="171616"/>
                </a:solidFill>
                <a:latin typeface="Open Sans"/>
              </a:rPr>
              <a:t>Laurea di II livello (magistrale) in:</a:t>
            </a:r>
          </a:p>
          <a:p>
            <a:pPr marL="1527759" indent="-509253" lvl="2">
              <a:lnSpc>
                <a:spcPts val="4953"/>
              </a:lnSpc>
              <a:buFont typeface="Arial"/>
              <a:buChar char="⚬"/>
            </a:pPr>
            <a:r>
              <a:rPr lang="en-US" sz="3538">
                <a:solidFill>
                  <a:srgbClr val="171616"/>
                </a:solidFill>
                <a:latin typeface="Open Sans"/>
              </a:rPr>
              <a:t>Economia (Pescara)</a:t>
            </a:r>
          </a:p>
          <a:p>
            <a:pPr marL="1527759" indent="-509253" lvl="2">
              <a:lnSpc>
                <a:spcPts val="4953"/>
              </a:lnSpc>
              <a:buFont typeface="Arial"/>
              <a:buChar char="⚬"/>
            </a:pPr>
            <a:r>
              <a:rPr lang="en-US" sz="3538">
                <a:solidFill>
                  <a:srgbClr val="171616"/>
                </a:solidFill>
                <a:latin typeface="Open Sans"/>
              </a:rPr>
              <a:t>CLEBA (Business Analytics)</a:t>
            </a:r>
          </a:p>
          <a:p>
            <a:pPr marL="1527759" indent="-509253" lvl="2">
              <a:lnSpc>
                <a:spcPts val="4953"/>
              </a:lnSpc>
              <a:buFont typeface="Arial"/>
              <a:buChar char="⚬"/>
            </a:pPr>
            <a:r>
              <a:rPr lang="en-US" sz="3538">
                <a:solidFill>
                  <a:srgbClr val="171616"/>
                </a:solidFill>
                <a:latin typeface="Open Sans"/>
              </a:rPr>
              <a:t>Informatica (Bologna, Pisa, L’Aquila, Camerino, Salerno...)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C52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021428" y="2329701"/>
            <a:ext cx="3349845" cy="3349831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9916727" y="2329701"/>
            <a:ext cx="3349845" cy="3349831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421499" y="6122494"/>
            <a:ext cx="4536936" cy="1427073"/>
          </a:xfrm>
          <a:custGeom>
            <a:avLst/>
            <a:gdLst/>
            <a:ahLst/>
            <a:cxnLst/>
            <a:rect r="r" b="b" t="t" l="l"/>
            <a:pathLst>
              <a:path h="1427073" w="4536936">
                <a:moveTo>
                  <a:pt x="0" y="0"/>
                </a:moveTo>
                <a:lnTo>
                  <a:pt x="4536936" y="0"/>
                </a:lnTo>
                <a:lnTo>
                  <a:pt x="4536936" y="1427073"/>
                </a:lnTo>
                <a:lnTo>
                  <a:pt x="0" y="14270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323181" y="6122494"/>
            <a:ext cx="4536936" cy="1427073"/>
          </a:xfrm>
          <a:custGeom>
            <a:avLst/>
            <a:gdLst/>
            <a:ahLst/>
            <a:cxnLst/>
            <a:rect r="r" b="b" t="t" l="l"/>
            <a:pathLst>
              <a:path h="1427073" w="4536936">
                <a:moveTo>
                  <a:pt x="0" y="0"/>
                </a:moveTo>
                <a:lnTo>
                  <a:pt x="4536936" y="0"/>
                </a:lnTo>
                <a:lnTo>
                  <a:pt x="4536936" y="1427073"/>
                </a:lnTo>
                <a:lnTo>
                  <a:pt x="0" y="14270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953754" y="6351657"/>
            <a:ext cx="348519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FFFFFF"/>
                </a:solidFill>
                <a:latin typeface="Open Sans Bold"/>
              </a:rPr>
              <a:t>Maria Chiara Meo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16826" y="6870577"/>
            <a:ext cx="3946284" cy="40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8"/>
              </a:lnSpc>
              <a:spcBef>
                <a:spcPct val="0"/>
              </a:spcBef>
            </a:pPr>
            <a:r>
              <a:rPr lang="en-US" sz="2377">
                <a:solidFill>
                  <a:srgbClr val="FFFFFF"/>
                </a:solidFill>
                <a:latin typeface="Open Sans"/>
              </a:rPr>
              <a:t>Presidente del Corso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849053" y="6351657"/>
            <a:ext cx="348519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FFFFFF"/>
                </a:solidFill>
                <a:latin typeface="Open Sans Bold"/>
              </a:rPr>
              <a:t>Luca Moscardelli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618508" y="6660267"/>
            <a:ext cx="3946284" cy="828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8"/>
              </a:lnSpc>
              <a:spcBef>
                <a:spcPct val="0"/>
              </a:spcBef>
            </a:pPr>
            <a:r>
              <a:rPr lang="en-US" sz="2377">
                <a:solidFill>
                  <a:srgbClr val="FFFFFF"/>
                </a:solidFill>
                <a:latin typeface="Open Sans"/>
              </a:rPr>
              <a:t>Responsabile dell’orientamento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558162" y="623720"/>
            <a:ext cx="11171677" cy="90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171616"/>
                </a:solidFill>
                <a:latin typeface="Poppins Bold"/>
              </a:rPr>
              <a:t>Alcuni contatti utili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6875532" y="8263942"/>
            <a:ext cx="4536936" cy="1427073"/>
          </a:xfrm>
          <a:custGeom>
            <a:avLst/>
            <a:gdLst/>
            <a:ahLst/>
            <a:cxnLst/>
            <a:rect r="r" b="b" t="t" l="l"/>
            <a:pathLst>
              <a:path h="1427073" w="4536936">
                <a:moveTo>
                  <a:pt x="0" y="0"/>
                </a:moveTo>
                <a:lnTo>
                  <a:pt x="4536936" y="0"/>
                </a:lnTo>
                <a:lnTo>
                  <a:pt x="4536936" y="1427072"/>
                </a:lnTo>
                <a:lnTo>
                  <a:pt x="0" y="1427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127880" y="8518938"/>
            <a:ext cx="3946284" cy="40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8"/>
              </a:lnSpc>
              <a:spcBef>
                <a:spcPct val="0"/>
              </a:spcBef>
            </a:pPr>
            <a:r>
              <a:rPr lang="en-US" sz="2377">
                <a:solidFill>
                  <a:srgbClr val="FFFFFF"/>
                </a:solidFill>
                <a:latin typeface="Open Sans Bold"/>
              </a:rPr>
              <a:t>Segreteria didattica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127880" y="8929853"/>
            <a:ext cx="3946284" cy="40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8"/>
              </a:lnSpc>
              <a:spcBef>
                <a:spcPct val="0"/>
              </a:spcBef>
            </a:pPr>
            <a:r>
              <a:rPr lang="en-US" sz="2377">
                <a:solidFill>
                  <a:srgbClr val="FFFFFF"/>
                </a:solidFill>
                <a:latin typeface="Open Sans"/>
              </a:rPr>
              <a:t>sdp.economia@unich.it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2D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135956" y="1991456"/>
            <a:ext cx="6304087" cy="6304087"/>
          </a:xfrm>
          <a:custGeom>
            <a:avLst/>
            <a:gdLst/>
            <a:ahLst/>
            <a:cxnLst/>
            <a:rect r="r" b="b" t="t" l="l"/>
            <a:pathLst>
              <a:path h="6304087" w="6304087">
                <a:moveTo>
                  <a:pt x="0" y="0"/>
                </a:moveTo>
                <a:lnTo>
                  <a:pt x="6304088" y="0"/>
                </a:lnTo>
                <a:lnTo>
                  <a:pt x="6304088" y="6304088"/>
                </a:lnTo>
                <a:lnTo>
                  <a:pt x="0" y="6304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58739" y="4468156"/>
            <a:ext cx="1350687" cy="1350687"/>
          </a:xfrm>
          <a:custGeom>
            <a:avLst/>
            <a:gdLst/>
            <a:ahLst/>
            <a:cxnLst/>
            <a:rect r="r" b="b" t="t" l="l"/>
            <a:pathLst>
              <a:path h="1350687" w="1350687">
                <a:moveTo>
                  <a:pt x="0" y="0"/>
                </a:moveTo>
                <a:lnTo>
                  <a:pt x="1350687" y="0"/>
                </a:lnTo>
                <a:lnTo>
                  <a:pt x="1350687" y="1350688"/>
                </a:lnTo>
                <a:lnTo>
                  <a:pt x="0" y="13506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260512" y="7114997"/>
            <a:ext cx="848914" cy="848914"/>
          </a:xfrm>
          <a:custGeom>
            <a:avLst/>
            <a:gdLst/>
            <a:ahLst/>
            <a:cxnLst/>
            <a:rect r="r" b="b" t="t" l="l"/>
            <a:pathLst>
              <a:path h="848914" w="848914">
                <a:moveTo>
                  <a:pt x="0" y="0"/>
                </a:moveTo>
                <a:lnTo>
                  <a:pt x="848914" y="0"/>
                </a:lnTo>
                <a:lnTo>
                  <a:pt x="848914" y="848915"/>
                </a:lnTo>
                <a:lnTo>
                  <a:pt x="0" y="8489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904875"/>
            <a:ext cx="11544268" cy="1068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22"/>
              </a:lnSpc>
            </a:pPr>
            <a:r>
              <a:rPr lang="en-US" sz="6230">
                <a:solidFill>
                  <a:srgbClr val="FFFFFF"/>
                </a:solidFill>
                <a:latin typeface="Open Sans Bold"/>
              </a:rPr>
              <a:t>I CANALI DI COMUNICAZIONE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445207"/>
            <a:ext cx="5429399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</a:rPr>
              <a:t>IL SITO DEL CLEII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F66E1A"/>
                </a:solidFill>
                <a:latin typeface="Open Sans Bold"/>
              </a:rPr>
              <a:t>cleii.unich.it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732477"/>
            <a:ext cx="10161453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</a:rPr>
              <a:t>FACEBOOK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F66E1A"/>
                </a:solidFill>
                <a:latin typeface="Open Sans Bold"/>
              </a:rPr>
              <a:t>facebook.com/cleii.unich.it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7019747"/>
            <a:ext cx="11752703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</a:rPr>
              <a:t>INSTAGRAM</a:t>
            </a:r>
          </a:p>
          <a:p>
            <a:pPr>
              <a:lnSpc>
                <a:spcPts val="7279"/>
              </a:lnSpc>
            </a:pPr>
            <a:r>
              <a:rPr lang="en-US" sz="5199">
                <a:solidFill>
                  <a:srgbClr val="F66E1A"/>
                </a:solidFill>
                <a:latin typeface="Open Sans Bold"/>
              </a:rPr>
              <a:t>instagram.com/cleii.unich.it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618527" y="-1745836"/>
            <a:ext cx="6304087" cy="6304087"/>
          </a:xfrm>
          <a:custGeom>
            <a:avLst/>
            <a:gdLst/>
            <a:ahLst/>
            <a:cxnLst/>
            <a:rect r="r" b="b" t="t" l="l"/>
            <a:pathLst>
              <a:path h="6304087" w="6304087">
                <a:moveTo>
                  <a:pt x="0" y="0"/>
                </a:moveTo>
                <a:lnTo>
                  <a:pt x="6304087" y="0"/>
                </a:lnTo>
                <a:lnTo>
                  <a:pt x="6304087" y="6304087"/>
                </a:lnTo>
                <a:lnTo>
                  <a:pt x="0" y="6304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915273" y="5804957"/>
            <a:ext cx="2284867" cy="2284867"/>
          </a:xfrm>
          <a:custGeom>
            <a:avLst/>
            <a:gdLst/>
            <a:ahLst/>
            <a:cxnLst/>
            <a:rect r="r" b="b" t="t" l="l"/>
            <a:pathLst>
              <a:path h="2284867" w="2284867">
                <a:moveTo>
                  <a:pt x="0" y="0"/>
                </a:moveTo>
                <a:lnTo>
                  <a:pt x="2284867" y="0"/>
                </a:lnTo>
                <a:lnTo>
                  <a:pt x="2284867" y="2284866"/>
                </a:lnTo>
                <a:lnTo>
                  <a:pt x="0" y="22848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193410" y="4082284"/>
            <a:ext cx="951933" cy="951933"/>
          </a:xfrm>
          <a:custGeom>
            <a:avLst/>
            <a:gdLst/>
            <a:ahLst/>
            <a:cxnLst/>
            <a:rect r="r" b="b" t="t" l="l"/>
            <a:pathLst>
              <a:path h="951933" w="951933">
                <a:moveTo>
                  <a:pt x="0" y="0"/>
                </a:moveTo>
                <a:lnTo>
                  <a:pt x="951934" y="0"/>
                </a:lnTo>
                <a:lnTo>
                  <a:pt x="951934" y="951934"/>
                </a:lnTo>
                <a:lnTo>
                  <a:pt x="0" y="9519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856726" y="1028700"/>
            <a:ext cx="1402574" cy="1549355"/>
          </a:xfrm>
          <a:custGeom>
            <a:avLst/>
            <a:gdLst/>
            <a:ahLst/>
            <a:cxnLst/>
            <a:rect r="r" b="b" t="t" l="l"/>
            <a:pathLst>
              <a:path h="1549355" w="1402574">
                <a:moveTo>
                  <a:pt x="0" y="0"/>
                </a:moveTo>
                <a:lnTo>
                  <a:pt x="1402574" y="0"/>
                </a:lnTo>
                <a:lnTo>
                  <a:pt x="1402574" y="1549355"/>
                </a:lnTo>
                <a:lnTo>
                  <a:pt x="0" y="15493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915273" y="1271050"/>
            <a:ext cx="2528556" cy="1064655"/>
          </a:xfrm>
          <a:custGeom>
            <a:avLst/>
            <a:gdLst/>
            <a:ahLst/>
            <a:cxnLst/>
            <a:rect r="r" b="b" t="t" l="l"/>
            <a:pathLst>
              <a:path h="1064655" w="2528556">
                <a:moveTo>
                  <a:pt x="0" y="0"/>
                </a:moveTo>
                <a:lnTo>
                  <a:pt x="2528556" y="0"/>
                </a:lnTo>
                <a:lnTo>
                  <a:pt x="2528556" y="1064655"/>
                </a:lnTo>
                <a:lnTo>
                  <a:pt x="0" y="10646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14568" y="3117999"/>
            <a:ext cx="8507318" cy="3898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Poppins"/>
              </a:rPr>
              <a:t>Corso di Laurea in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Poppins"/>
              </a:rPr>
              <a:t>Economia e Informatica per l'Impresa</a:t>
            </a:r>
          </a:p>
          <a:p>
            <a:pPr>
              <a:lnSpc>
                <a:spcPts val="7699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2009140" y="6890240"/>
            <a:ext cx="8507318" cy="464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 spc="1649">
                <a:solidFill>
                  <a:srgbClr val="F66E1A"/>
                </a:solidFill>
                <a:latin typeface="Open Sans"/>
              </a:rPr>
              <a:t>CLASSE L-33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057706" y="8463913"/>
            <a:ext cx="3201594" cy="794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9"/>
              </a:lnSpc>
              <a:spcBef>
                <a:spcPct val="0"/>
              </a:spcBef>
            </a:pPr>
            <a:r>
              <a:rPr lang="en-US" sz="4371">
                <a:solidFill>
                  <a:srgbClr val="FFFFFF"/>
                </a:solidFill>
                <a:latin typeface="Poppins"/>
              </a:rPr>
              <a:t>cleii.unich.it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04615" y="5143500"/>
            <a:ext cx="951933" cy="951933"/>
          </a:xfrm>
          <a:custGeom>
            <a:avLst/>
            <a:gdLst/>
            <a:ahLst/>
            <a:cxnLst/>
            <a:rect r="r" b="b" t="t" l="l"/>
            <a:pathLst>
              <a:path h="951933" w="951933">
                <a:moveTo>
                  <a:pt x="0" y="0"/>
                </a:moveTo>
                <a:lnTo>
                  <a:pt x="951934" y="0"/>
                </a:lnTo>
                <a:lnTo>
                  <a:pt x="951934" y="951933"/>
                </a:lnTo>
                <a:lnTo>
                  <a:pt x="0" y="951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715995" y="3352581"/>
            <a:ext cx="9736775" cy="9736775"/>
          </a:xfrm>
          <a:custGeom>
            <a:avLst/>
            <a:gdLst/>
            <a:ahLst/>
            <a:cxnLst/>
            <a:rect r="r" b="b" t="t" l="l"/>
            <a:pathLst>
              <a:path h="9736775" w="9736775">
                <a:moveTo>
                  <a:pt x="0" y="0"/>
                </a:moveTo>
                <a:lnTo>
                  <a:pt x="9736774" y="0"/>
                </a:lnTo>
                <a:lnTo>
                  <a:pt x="9736774" y="9736775"/>
                </a:lnTo>
                <a:lnTo>
                  <a:pt x="0" y="9736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732806" y="763358"/>
            <a:ext cx="6726842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59"/>
              </a:lnSpc>
            </a:pPr>
            <a:r>
              <a:rPr lang="en-US" sz="6299">
                <a:solidFill>
                  <a:srgbClr val="171616"/>
                </a:solidFill>
                <a:latin typeface="Poppins Bold"/>
              </a:rPr>
              <a:t>MOTIVAZIONI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691504" y="2170142"/>
            <a:ext cx="6496040" cy="2306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171616"/>
                </a:solidFill>
                <a:latin typeface="Open Sans"/>
              </a:rPr>
              <a:t>Ultimo decennio caratterizzato dalla diffusione delle tecnologie informatiche nelle imprese e aziende pubbliche e private.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691504" y="4925706"/>
            <a:ext cx="6496040" cy="1725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171616"/>
                </a:solidFill>
                <a:latin typeface="Open Sans"/>
              </a:rPr>
              <a:t>Attuale carenza di professionalità adeguate a tale esigenza del mercato.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691504" y="7066069"/>
            <a:ext cx="6809445" cy="2887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619"/>
              </a:lnSpc>
              <a:spcBef>
                <a:spcPct val="0"/>
              </a:spcBef>
            </a:pPr>
            <a:r>
              <a:rPr lang="en-US" sz="3299" strike="noStrike" u="none">
                <a:solidFill>
                  <a:srgbClr val="171616"/>
                </a:solidFill>
                <a:latin typeface="Open Sans"/>
              </a:rPr>
              <a:t>La laurea si propone di formare figure professionali ricche di entrambe le capacità in campo informatico ed economico/aziendale.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804615" y="-784692"/>
            <a:ext cx="2284867" cy="2284867"/>
          </a:xfrm>
          <a:custGeom>
            <a:avLst/>
            <a:gdLst/>
            <a:ahLst/>
            <a:cxnLst/>
            <a:rect r="r" b="b" t="t" l="l"/>
            <a:pathLst>
              <a:path h="2284867" w="2284867">
                <a:moveTo>
                  <a:pt x="0" y="0"/>
                </a:moveTo>
                <a:lnTo>
                  <a:pt x="2284867" y="0"/>
                </a:lnTo>
                <a:lnTo>
                  <a:pt x="2284867" y="2284867"/>
                </a:lnTo>
                <a:lnTo>
                  <a:pt x="0" y="22848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0459" y="1028700"/>
            <a:ext cx="951933" cy="951933"/>
          </a:xfrm>
          <a:custGeom>
            <a:avLst/>
            <a:gdLst/>
            <a:ahLst/>
            <a:cxnLst/>
            <a:rect r="r" b="b" t="t" l="l"/>
            <a:pathLst>
              <a:path h="951933" w="951933">
                <a:moveTo>
                  <a:pt x="0" y="0"/>
                </a:moveTo>
                <a:lnTo>
                  <a:pt x="951933" y="0"/>
                </a:lnTo>
                <a:lnTo>
                  <a:pt x="951933" y="951933"/>
                </a:lnTo>
                <a:lnTo>
                  <a:pt x="0" y="951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910035" y="-3358567"/>
            <a:ext cx="4767169" cy="4767169"/>
          </a:xfrm>
          <a:custGeom>
            <a:avLst/>
            <a:gdLst/>
            <a:ahLst/>
            <a:cxnLst/>
            <a:rect r="r" b="b" t="t" l="l"/>
            <a:pathLst>
              <a:path h="4767169" w="4767169">
                <a:moveTo>
                  <a:pt x="0" y="0"/>
                </a:moveTo>
                <a:lnTo>
                  <a:pt x="4767169" y="0"/>
                </a:lnTo>
                <a:lnTo>
                  <a:pt x="4767169" y="4767169"/>
                </a:lnTo>
                <a:lnTo>
                  <a:pt x="0" y="4767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839687" y="9544050"/>
            <a:ext cx="9736775" cy="9736775"/>
          </a:xfrm>
          <a:custGeom>
            <a:avLst/>
            <a:gdLst/>
            <a:ahLst/>
            <a:cxnLst/>
            <a:rect r="r" b="b" t="t" l="l"/>
            <a:pathLst>
              <a:path h="9736775" w="9736775">
                <a:moveTo>
                  <a:pt x="0" y="0"/>
                </a:moveTo>
                <a:lnTo>
                  <a:pt x="9736774" y="0"/>
                </a:lnTo>
                <a:lnTo>
                  <a:pt x="9736774" y="9736775"/>
                </a:lnTo>
                <a:lnTo>
                  <a:pt x="0" y="9736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958399"/>
            <a:ext cx="6726842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59"/>
              </a:lnSpc>
            </a:pPr>
            <a:r>
              <a:rPr lang="en-US" sz="6299">
                <a:solidFill>
                  <a:srgbClr val="171616"/>
                </a:solidFill>
                <a:latin typeface="Poppins Bold"/>
              </a:rPr>
              <a:t>OBIETTIVI FORMATIVI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111047"/>
            <a:ext cx="6496040" cy="1597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Per progettare e gestire sistemi informatici è necessario conoscere molto più di Word...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946609"/>
            <a:ext cx="6496040" cy="4311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Ad esempio:</a:t>
            </a:r>
          </a:p>
          <a:p>
            <a:pPr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costruire software corretto, efficente e leggibile;</a:t>
            </a:r>
          </a:p>
          <a:p>
            <a:pPr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progettare basi di dati coerenti ed efficaci;</a:t>
            </a:r>
          </a:p>
          <a:p>
            <a:pPr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conoscere le tecnologie e i linguaggi di programmazione di Internet;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914671" y="6282903"/>
            <a:ext cx="1686728" cy="1686728"/>
          </a:xfrm>
          <a:custGeom>
            <a:avLst/>
            <a:gdLst/>
            <a:ahLst/>
            <a:cxnLst/>
            <a:rect r="r" b="b" t="t" l="l"/>
            <a:pathLst>
              <a:path h="1686728" w="1686728">
                <a:moveTo>
                  <a:pt x="0" y="0"/>
                </a:moveTo>
                <a:lnTo>
                  <a:pt x="1686727" y="0"/>
                </a:lnTo>
                <a:lnTo>
                  <a:pt x="1686727" y="1686728"/>
                </a:lnTo>
                <a:lnTo>
                  <a:pt x="0" y="1686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385090" y="5143500"/>
            <a:ext cx="7383709" cy="7383709"/>
          </a:xfrm>
          <a:custGeom>
            <a:avLst/>
            <a:gdLst/>
            <a:ahLst/>
            <a:cxnLst/>
            <a:rect r="r" b="b" t="t" l="l"/>
            <a:pathLst>
              <a:path h="7383709" w="7383709">
                <a:moveTo>
                  <a:pt x="0" y="0"/>
                </a:moveTo>
                <a:lnTo>
                  <a:pt x="7383709" y="0"/>
                </a:lnTo>
                <a:lnTo>
                  <a:pt x="7383709" y="7383709"/>
                </a:lnTo>
                <a:lnTo>
                  <a:pt x="0" y="7383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512374" y="3111047"/>
            <a:ext cx="8109739" cy="1597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9"/>
              </a:lnSpc>
              <a:spcBef>
                <a:spcPct val="0"/>
              </a:spcBef>
            </a:pPr>
            <a:r>
              <a:rPr lang="en-US" sz="3099" strike="noStrike" u="none">
                <a:solidFill>
                  <a:srgbClr val="171616"/>
                </a:solidFill>
                <a:latin typeface="Open Sans"/>
              </a:rPr>
              <a:t>...è inoltre necessario avere le basi per comprendere problemi economico-giuridici inerenti l’azienda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68117" y="-2025052"/>
            <a:ext cx="5474199" cy="5474199"/>
          </a:xfrm>
          <a:custGeom>
            <a:avLst/>
            <a:gdLst/>
            <a:ahLst/>
            <a:cxnLst/>
            <a:rect r="r" b="b" t="t" l="l"/>
            <a:pathLst>
              <a:path h="5474199" w="5474199">
                <a:moveTo>
                  <a:pt x="0" y="0"/>
                </a:moveTo>
                <a:lnTo>
                  <a:pt x="5474200" y="0"/>
                </a:lnTo>
                <a:lnTo>
                  <a:pt x="5474200" y="5474200"/>
                </a:lnTo>
                <a:lnTo>
                  <a:pt x="0" y="5474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839687" y="9544050"/>
            <a:ext cx="9736775" cy="9736775"/>
          </a:xfrm>
          <a:custGeom>
            <a:avLst/>
            <a:gdLst/>
            <a:ahLst/>
            <a:cxnLst/>
            <a:rect r="r" b="b" t="t" l="l"/>
            <a:pathLst>
              <a:path h="9736775" w="9736775">
                <a:moveTo>
                  <a:pt x="0" y="0"/>
                </a:moveTo>
                <a:lnTo>
                  <a:pt x="9736774" y="0"/>
                </a:lnTo>
                <a:lnTo>
                  <a:pt x="9736774" y="9736775"/>
                </a:lnTo>
                <a:lnTo>
                  <a:pt x="0" y="9736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958399"/>
            <a:ext cx="6726842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59"/>
              </a:lnSpc>
            </a:pPr>
            <a:r>
              <a:rPr lang="en-US" sz="6299">
                <a:solidFill>
                  <a:srgbClr val="171616"/>
                </a:solidFill>
                <a:latin typeface="Poppins Bold"/>
              </a:rPr>
              <a:t>OBIETTIVI FORMATIVI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401523"/>
            <a:ext cx="6496040" cy="1054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Infine...la logica matematica sta alla base dell’informatica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946609"/>
            <a:ext cx="6496040" cy="3768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La matematica (analisi, geometria, algebra...) fornisce un metodo rigoroso per modellare e risolvere i problemi.</a:t>
            </a:r>
          </a:p>
          <a:p>
            <a:pPr>
              <a:lnSpc>
                <a:spcPts val="4339"/>
              </a:lnSpc>
            </a:pP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Quindi, noi studiamo anche la matematica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969100" y="5143500"/>
            <a:ext cx="2432546" cy="2432546"/>
          </a:xfrm>
          <a:custGeom>
            <a:avLst/>
            <a:gdLst/>
            <a:ahLst/>
            <a:cxnLst/>
            <a:rect r="r" b="b" t="t" l="l"/>
            <a:pathLst>
              <a:path h="2432546" w="2432546">
                <a:moveTo>
                  <a:pt x="0" y="0"/>
                </a:moveTo>
                <a:lnTo>
                  <a:pt x="2432546" y="0"/>
                </a:lnTo>
                <a:lnTo>
                  <a:pt x="2432546" y="2432546"/>
                </a:lnTo>
                <a:lnTo>
                  <a:pt x="0" y="2432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552874" y="2911024"/>
            <a:ext cx="4215243" cy="4215243"/>
          </a:xfrm>
          <a:custGeom>
            <a:avLst/>
            <a:gdLst/>
            <a:ahLst/>
            <a:cxnLst/>
            <a:rect r="r" b="b" t="t" l="l"/>
            <a:pathLst>
              <a:path h="4215243" w="4215243">
                <a:moveTo>
                  <a:pt x="0" y="0"/>
                </a:moveTo>
                <a:lnTo>
                  <a:pt x="4215243" y="0"/>
                </a:lnTo>
                <a:lnTo>
                  <a:pt x="4215243" y="4215243"/>
                </a:lnTo>
                <a:lnTo>
                  <a:pt x="0" y="42152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047342" y="-3381452"/>
            <a:ext cx="4767169" cy="4767169"/>
          </a:xfrm>
          <a:custGeom>
            <a:avLst/>
            <a:gdLst/>
            <a:ahLst/>
            <a:cxnLst/>
            <a:rect r="r" b="b" t="t" l="l"/>
            <a:pathLst>
              <a:path h="4767169" w="4767169">
                <a:moveTo>
                  <a:pt x="0" y="0"/>
                </a:moveTo>
                <a:lnTo>
                  <a:pt x="4767170" y="0"/>
                </a:lnTo>
                <a:lnTo>
                  <a:pt x="4767170" y="4767170"/>
                </a:lnTo>
                <a:lnTo>
                  <a:pt x="0" y="4767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702380" y="9521165"/>
            <a:ext cx="9736775" cy="9736775"/>
          </a:xfrm>
          <a:custGeom>
            <a:avLst/>
            <a:gdLst/>
            <a:ahLst/>
            <a:cxnLst/>
            <a:rect r="r" b="b" t="t" l="l"/>
            <a:pathLst>
              <a:path h="9736775" w="9736775">
                <a:moveTo>
                  <a:pt x="0" y="0"/>
                </a:moveTo>
                <a:lnTo>
                  <a:pt x="9736775" y="0"/>
                </a:lnTo>
                <a:lnTo>
                  <a:pt x="9736775" y="9736775"/>
                </a:lnTo>
                <a:lnTo>
                  <a:pt x="0" y="9736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66007" y="958190"/>
            <a:ext cx="6726842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59"/>
              </a:lnSpc>
            </a:pPr>
            <a:r>
              <a:rPr lang="en-US" sz="6299">
                <a:solidFill>
                  <a:srgbClr val="171616"/>
                </a:solidFill>
                <a:latin typeface="Poppins Bold"/>
              </a:rPr>
              <a:t>UNO SGUARDO AI CORSI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126287" y="1407135"/>
            <a:ext cx="5487939" cy="1054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Informatica (da 39 a 57 Crediti Formativi Universitari)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770862" y="9686583"/>
            <a:ext cx="1686728" cy="1686728"/>
          </a:xfrm>
          <a:custGeom>
            <a:avLst/>
            <a:gdLst/>
            <a:ahLst/>
            <a:cxnLst/>
            <a:rect r="r" b="b" t="t" l="l"/>
            <a:pathLst>
              <a:path h="1686728" w="1686728">
                <a:moveTo>
                  <a:pt x="0" y="0"/>
                </a:moveTo>
                <a:lnTo>
                  <a:pt x="1686728" y="0"/>
                </a:lnTo>
                <a:lnTo>
                  <a:pt x="1686728" y="1686728"/>
                </a:lnTo>
                <a:lnTo>
                  <a:pt x="0" y="1686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275469" y="563038"/>
            <a:ext cx="7383709" cy="7383709"/>
          </a:xfrm>
          <a:custGeom>
            <a:avLst/>
            <a:gdLst/>
            <a:ahLst/>
            <a:cxnLst/>
            <a:rect r="r" b="b" t="t" l="l"/>
            <a:pathLst>
              <a:path h="7383709" w="7383709">
                <a:moveTo>
                  <a:pt x="0" y="0"/>
                </a:moveTo>
                <a:lnTo>
                  <a:pt x="7383709" y="0"/>
                </a:lnTo>
                <a:lnTo>
                  <a:pt x="7383709" y="7383708"/>
                </a:lnTo>
                <a:lnTo>
                  <a:pt x="0" y="7383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66007" y="3221647"/>
            <a:ext cx="17121993" cy="5941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 strike="noStrike" u="none">
                <a:solidFill>
                  <a:srgbClr val="171616"/>
                </a:solidFill>
                <a:latin typeface="Open Sans"/>
              </a:rPr>
              <a:t>Programmazione e laboratorio (JAVA)</a:t>
            </a:r>
          </a:p>
          <a:p>
            <a:pPr algn="l"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 strike="noStrike" u="none">
                <a:solidFill>
                  <a:srgbClr val="171616"/>
                </a:solidFill>
                <a:latin typeface="Open Sans"/>
              </a:rPr>
              <a:t>Basi di dati e laboratorio</a:t>
            </a:r>
          </a:p>
          <a:p>
            <a:pPr algn="l"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 strike="noStrike" u="none">
                <a:solidFill>
                  <a:srgbClr val="171616"/>
                </a:solidFill>
                <a:latin typeface="Open Sans"/>
              </a:rPr>
              <a:t>Algoritmi e strutture dati</a:t>
            </a:r>
          </a:p>
          <a:p>
            <a:pPr algn="l"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 strike="noStrike" u="none">
                <a:solidFill>
                  <a:srgbClr val="171616"/>
                </a:solidFill>
                <a:latin typeface="Open Sans"/>
              </a:rPr>
              <a:t>Algoritmi e strutture dati</a:t>
            </a:r>
          </a:p>
          <a:p>
            <a:pPr algn="l"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 strike="noStrike" u="none">
                <a:solidFill>
                  <a:srgbClr val="171616"/>
                </a:solidFill>
                <a:latin typeface="Open Sans"/>
              </a:rPr>
              <a:t>Architettura degli elaboratori</a:t>
            </a:r>
          </a:p>
          <a:p>
            <a:pPr algn="l"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 strike="noStrike" u="none">
                <a:solidFill>
                  <a:srgbClr val="171616"/>
                </a:solidFill>
                <a:latin typeface="Open Sans"/>
              </a:rPr>
              <a:t>Sistemi operativi</a:t>
            </a:r>
          </a:p>
          <a:p>
            <a:pPr algn="l"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 strike="noStrike" u="none">
                <a:solidFill>
                  <a:srgbClr val="171616"/>
                </a:solidFill>
                <a:latin typeface="Open Sans"/>
              </a:rPr>
              <a:t>Reti di Calcolatori</a:t>
            </a:r>
          </a:p>
          <a:p>
            <a:pPr algn="l"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 strike="noStrike" u="none">
                <a:solidFill>
                  <a:srgbClr val="171616"/>
                </a:solidFill>
                <a:latin typeface="Open Sans"/>
              </a:rPr>
              <a:t>Programazione web</a:t>
            </a:r>
          </a:p>
          <a:p>
            <a:pPr algn="l"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 strike="noStrike" u="none">
                <a:solidFill>
                  <a:srgbClr val="171616"/>
                </a:solidFill>
                <a:latin typeface="Open Sans"/>
              </a:rPr>
              <a:t>Strumenti e linguaggi per la produzione di pagine web, anche dinamiche (portali aziendali)</a:t>
            </a:r>
          </a:p>
          <a:p>
            <a:pPr algn="l"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 strike="noStrike" u="none">
                <a:solidFill>
                  <a:srgbClr val="171616"/>
                </a:solidFill>
                <a:latin typeface="Open Sans"/>
              </a:rPr>
              <a:t>Programmazione avanzata (sistemi mobili)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910035" y="-3358567"/>
            <a:ext cx="4767169" cy="4767169"/>
          </a:xfrm>
          <a:custGeom>
            <a:avLst/>
            <a:gdLst/>
            <a:ahLst/>
            <a:cxnLst/>
            <a:rect r="r" b="b" t="t" l="l"/>
            <a:pathLst>
              <a:path h="4767169" w="4767169">
                <a:moveTo>
                  <a:pt x="0" y="0"/>
                </a:moveTo>
                <a:lnTo>
                  <a:pt x="4767169" y="0"/>
                </a:lnTo>
                <a:lnTo>
                  <a:pt x="4767169" y="4767169"/>
                </a:lnTo>
                <a:lnTo>
                  <a:pt x="0" y="4767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839687" y="9544050"/>
            <a:ext cx="9736775" cy="9736775"/>
          </a:xfrm>
          <a:custGeom>
            <a:avLst/>
            <a:gdLst/>
            <a:ahLst/>
            <a:cxnLst/>
            <a:rect r="r" b="b" t="t" l="l"/>
            <a:pathLst>
              <a:path h="9736775" w="9736775">
                <a:moveTo>
                  <a:pt x="0" y="0"/>
                </a:moveTo>
                <a:lnTo>
                  <a:pt x="9736774" y="0"/>
                </a:lnTo>
                <a:lnTo>
                  <a:pt x="9736774" y="9736775"/>
                </a:lnTo>
                <a:lnTo>
                  <a:pt x="0" y="9736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981075"/>
            <a:ext cx="6726842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59"/>
              </a:lnSpc>
            </a:pPr>
            <a:r>
              <a:rPr lang="en-US" sz="6299">
                <a:solidFill>
                  <a:srgbClr val="171616"/>
                </a:solidFill>
                <a:latin typeface="Poppins Bold"/>
              </a:rPr>
              <a:t>UNO SGUARDO AI CORSI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988979" y="1430019"/>
            <a:ext cx="5487939" cy="511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Matematica (da 30 a 36 CFU)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633554" y="9709468"/>
            <a:ext cx="1686728" cy="1686728"/>
          </a:xfrm>
          <a:custGeom>
            <a:avLst/>
            <a:gdLst/>
            <a:ahLst/>
            <a:cxnLst/>
            <a:rect r="r" b="b" t="t" l="l"/>
            <a:pathLst>
              <a:path h="1686728" w="1686728">
                <a:moveTo>
                  <a:pt x="0" y="0"/>
                </a:moveTo>
                <a:lnTo>
                  <a:pt x="1686728" y="0"/>
                </a:lnTo>
                <a:lnTo>
                  <a:pt x="1686728" y="1686728"/>
                </a:lnTo>
                <a:lnTo>
                  <a:pt x="0" y="1686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138161" y="585922"/>
            <a:ext cx="7383709" cy="7383709"/>
          </a:xfrm>
          <a:custGeom>
            <a:avLst/>
            <a:gdLst/>
            <a:ahLst/>
            <a:cxnLst/>
            <a:rect r="r" b="b" t="t" l="l"/>
            <a:pathLst>
              <a:path h="7383709" w="7383709">
                <a:moveTo>
                  <a:pt x="0" y="0"/>
                </a:moveTo>
                <a:lnTo>
                  <a:pt x="7383709" y="0"/>
                </a:lnTo>
                <a:lnTo>
                  <a:pt x="7383709" y="7383709"/>
                </a:lnTo>
                <a:lnTo>
                  <a:pt x="0" y="7383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3244532"/>
            <a:ext cx="13434417" cy="4855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Analisi matematica </a:t>
            </a:r>
          </a:p>
          <a:p>
            <a:pPr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Strumenti algebrici significativi per la programmazione dei calcolatori </a:t>
            </a: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       e per la sicurezza elettronica (vettori, matrici,...)</a:t>
            </a:r>
          </a:p>
          <a:p>
            <a:pPr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Logica </a:t>
            </a:r>
          </a:p>
          <a:p>
            <a:pPr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Statistica</a:t>
            </a:r>
          </a:p>
          <a:p>
            <a:pPr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Data Mining</a:t>
            </a:r>
          </a:p>
          <a:p>
            <a:pPr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Teoria dei giochi: interazione fra individui (es: in un’asta online)</a:t>
            </a:r>
          </a:p>
          <a:p>
            <a:pPr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Giochi combinatori e machine learning </a:t>
            </a:r>
          </a:p>
          <a:p>
            <a:pPr algn="l">
              <a:lnSpc>
                <a:spcPts val="433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910035" y="-3358567"/>
            <a:ext cx="4767169" cy="4767169"/>
          </a:xfrm>
          <a:custGeom>
            <a:avLst/>
            <a:gdLst/>
            <a:ahLst/>
            <a:cxnLst/>
            <a:rect r="r" b="b" t="t" l="l"/>
            <a:pathLst>
              <a:path h="4767169" w="4767169">
                <a:moveTo>
                  <a:pt x="0" y="0"/>
                </a:moveTo>
                <a:lnTo>
                  <a:pt x="4767169" y="0"/>
                </a:lnTo>
                <a:lnTo>
                  <a:pt x="4767169" y="4767169"/>
                </a:lnTo>
                <a:lnTo>
                  <a:pt x="0" y="4767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839687" y="9544050"/>
            <a:ext cx="9736775" cy="9736775"/>
          </a:xfrm>
          <a:custGeom>
            <a:avLst/>
            <a:gdLst/>
            <a:ahLst/>
            <a:cxnLst/>
            <a:rect r="r" b="b" t="t" l="l"/>
            <a:pathLst>
              <a:path h="9736775" w="9736775">
                <a:moveTo>
                  <a:pt x="0" y="0"/>
                </a:moveTo>
                <a:lnTo>
                  <a:pt x="9736774" y="0"/>
                </a:lnTo>
                <a:lnTo>
                  <a:pt x="9736774" y="9736775"/>
                </a:lnTo>
                <a:lnTo>
                  <a:pt x="0" y="9736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981075"/>
            <a:ext cx="6726842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59"/>
              </a:lnSpc>
            </a:pPr>
            <a:r>
              <a:rPr lang="en-US" sz="6299">
                <a:solidFill>
                  <a:srgbClr val="171616"/>
                </a:solidFill>
                <a:latin typeface="Poppins Bold"/>
              </a:rPr>
              <a:t>UNO SGUARDO AI CORSI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2633554" y="9709468"/>
            <a:ext cx="1686728" cy="1686728"/>
          </a:xfrm>
          <a:custGeom>
            <a:avLst/>
            <a:gdLst/>
            <a:ahLst/>
            <a:cxnLst/>
            <a:rect r="r" b="b" t="t" l="l"/>
            <a:pathLst>
              <a:path h="1686728" w="1686728">
                <a:moveTo>
                  <a:pt x="0" y="0"/>
                </a:moveTo>
                <a:lnTo>
                  <a:pt x="1686728" y="0"/>
                </a:lnTo>
                <a:lnTo>
                  <a:pt x="1686728" y="1686728"/>
                </a:lnTo>
                <a:lnTo>
                  <a:pt x="0" y="1686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138161" y="585922"/>
            <a:ext cx="7383709" cy="7383709"/>
          </a:xfrm>
          <a:custGeom>
            <a:avLst/>
            <a:gdLst/>
            <a:ahLst/>
            <a:cxnLst/>
            <a:rect r="r" b="b" t="t" l="l"/>
            <a:pathLst>
              <a:path h="7383709" w="7383709">
                <a:moveTo>
                  <a:pt x="0" y="0"/>
                </a:moveTo>
                <a:lnTo>
                  <a:pt x="7383709" y="0"/>
                </a:lnTo>
                <a:lnTo>
                  <a:pt x="7383709" y="7383709"/>
                </a:lnTo>
                <a:lnTo>
                  <a:pt x="0" y="7383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3244532"/>
            <a:ext cx="5355431" cy="3769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 Bold"/>
              </a:rPr>
              <a:t>AREA ECONOMICA (42 CFU) </a:t>
            </a:r>
          </a:p>
          <a:p>
            <a:pPr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Microeconomia</a:t>
            </a:r>
          </a:p>
          <a:p>
            <a:pPr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Macroeconomia</a:t>
            </a:r>
          </a:p>
          <a:p>
            <a:pPr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Geografia economica</a:t>
            </a:r>
          </a:p>
          <a:p>
            <a:pPr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Economia di Internet</a:t>
            </a:r>
          </a:p>
          <a:p>
            <a:pPr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Econometria</a:t>
            </a:r>
          </a:p>
          <a:p>
            <a:pPr algn="l"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Teoria dei giochi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253397" y="3244532"/>
            <a:ext cx="4987379" cy="1597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9"/>
              </a:lnSpc>
              <a:spcBef>
                <a:spcPct val="0"/>
              </a:spcBef>
            </a:pPr>
            <a:r>
              <a:rPr lang="en-US" sz="3099" strike="noStrike" u="none">
                <a:solidFill>
                  <a:srgbClr val="171616"/>
                </a:solidFill>
                <a:latin typeface="Open Sans Bold"/>
              </a:rPr>
              <a:t>AREA AZIENDALE (18 CFU)</a:t>
            </a:r>
          </a:p>
          <a:p>
            <a:pPr algn="l"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 strike="noStrike" u="none">
                <a:solidFill>
                  <a:srgbClr val="171616"/>
                </a:solidFill>
                <a:latin typeface="Open Sans"/>
              </a:rPr>
              <a:t>Economia aziendale</a:t>
            </a:r>
          </a:p>
          <a:p>
            <a:pPr algn="l"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 strike="noStrike" u="none">
                <a:solidFill>
                  <a:srgbClr val="171616"/>
                </a:solidFill>
                <a:latin typeface="Open Sans"/>
              </a:rPr>
              <a:t>Ragioneria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910035" y="-3358567"/>
            <a:ext cx="4767169" cy="4767169"/>
          </a:xfrm>
          <a:custGeom>
            <a:avLst/>
            <a:gdLst/>
            <a:ahLst/>
            <a:cxnLst/>
            <a:rect r="r" b="b" t="t" l="l"/>
            <a:pathLst>
              <a:path h="4767169" w="4767169">
                <a:moveTo>
                  <a:pt x="0" y="0"/>
                </a:moveTo>
                <a:lnTo>
                  <a:pt x="4767169" y="0"/>
                </a:lnTo>
                <a:lnTo>
                  <a:pt x="4767169" y="4767169"/>
                </a:lnTo>
                <a:lnTo>
                  <a:pt x="0" y="4767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839687" y="9544050"/>
            <a:ext cx="9736775" cy="9736775"/>
          </a:xfrm>
          <a:custGeom>
            <a:avLst/>
            <a:gdLst/>
            <a:ahLst/>
            <a:cxnLst/>
            <a:rect r="r" b="b" t="t" l="l"/>
            <a:pathLst>
              <a:path h="9736775" w="9736775">
                <a:moveTo>
                  <a:pt x="0" y="0"/>
                </a:moveTo>
                <a:lnTo>
                  <a:pt x="9736774" y="0"/>
                </a:lnTo>
                <a:lnTo>
                  <a:pt x="9736774" y="9736775"/>
                </a:lnTo>
                <a:lnTo>
                  <a:pt x="0" y="9736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981075"/>
            <a:ext cx="6726842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59"/>
              </a:lnSpc>
            </a:pPr>
            <a:r>
              <a:rPr lang="en-US" sz="6299">
                <a:solidFill>
                  <a:srgbClr val="171616"/>
                </a:solidFill>
                <a:latin typeface="Poppins Bold"/>
              </a:rPr>
              <a:t>UNO SGUARDO AI CORSI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2633554" y="9709468"/>
            <a:ext cx="1686728" cy="1686728"/>
          </a:xfrm>
          <a:custGeom>
            <a:avLst/>
            <a:gdLst/>
            <a:ahLst/>
            <a:cxnLst/>
            <a:rect r="r" b="b" t="t" l="l"/>
            <a:pathLst>
              <a:path h="1686728" w="1686728">
                <a:moveTo>
                  <a:pt x="0" y="0"/>
                </a:moveTo>
                <a:lnTo>
                  <a:pt x="1686728" y="0"/>
                </a:lnTo>
                <a:lnTo>
                  <a:pt x="1686728" y="1686728"/>
                </a:lnTo>
                <a:lnTo>
                  <a:pt x="0" y="1686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138161" y="585922"/>
            <a:ext cx="7383709" cy="7383709"/>
          </a:xfrm>
          <a:custGeom>
            <a:avLst/>
            <a:gdLst/>
            <a:ahLst/>
            <a:cxnLst/>
            <a:rect r="r" b="b" t="t" l="l"/>
            <a:pathLst>
              <a:path h="7383709" w="7383709">
                <a:moveTo>
                  <a:pt x="0" y="0"/>
                </a:moveTo>
                <a:lnTo>
                  <a:pt x="7383709" y="0"/>
                </a:lnTo>
                <a:lnTo>
                  <a:pt x="7383709" y="7383709"/>
                </a:lnTo>
                <a:lnTo>
                  <a:pt x="0" y="7383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3244532"/>
            <a:ext cx="10693152" cy="1597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 Bold"/>
              </a:rPr>
              <a:t>AREA GIURIDICA (18 CFU) </a:t>
            </a:r>
          </a:p>
          <a:p>
            <a:pPr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Diritto privato e delle nuove tecnologie</a:t>
            </a:r>
          </a:p>
          <a:p>
            <a:pPr algn="l" marL="669281" indent="-334641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Diritto del lavoro / Diritto commerciale e dell’economia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156518"/>
            <a:ext cx="11562308" cy="214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 Bold"/>
              </a:rPr>
              <a:t>INGLESE TECNICO-SCIENTIFICO (6 CFU)</a:t>
            </a: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 Bold"/>
              </a:rPr>
              <a:t>CORSI A SCELTA DELLO STUDENTE (18 CFU)</a:t>
            </a: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 Bold"/>
              </a:rPr>
              <a:t>SEMINARI DI APPROFONDIEMENTO PROFESSIONALE (6 CFU)</a:t>
            </a:r>
          </a:p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 Bold"/>
              </a:rPr>
              <a:t>PROVA FINALE (3 CFU)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910035" y="-3358567"/>
            <a:ext cx="4767169" cy="4767169"/>
          </a:xfrm>
          <a:custGeom>
            <a:avLst/>
            <a:gdLst/>
            <a:ahLst/>
            <a:cxnLst/>
            <a:rect r="r" b="b" t="t" l="l"/>
            <a:pathLst>
              <a:path h="4767169" w="4767169">
                <a:moveTo>
                  <a:pt x="0" y="0"/>
                </a:moveTo>
                <a:lnTo>
                  <a:pt x="4767169" y="0"/>
                </a:lnTo>
                <a:lnTo>
                  <a:pt x="4767169" y="4767169"/>
                </a:lnTo>
                <a:lnTo>
                  <a:pt x="0" y="4767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913143" y="6408862"/>
            <a:ext cx="9736775" cy="9736775"/>
          </a:xfrm>
          <a:custGeom>
            <a:avLst/>
            <a:gdLst/>
            <a:ahLst/>
            <a:cxnLst/>
            <a:rect r="r" b="b" t="t" l="l"/>
            <a:pathLst>
              <a:path h="9736775" w="9736775">
                <a:moveTo>
                  <a:pt x="0" y="0"/>
                </a:moveTo>
                <a:lnTo>
                  <a:pt x="9736774" y="0"/>
                </a:lnTo>
                <a:lnTo>
                  <a:pt x="9736774" y="9736775"/>
                </a:lnTo>
                <a:lnTo>
                  <a:pt x="0" y="9736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981075"/>
            <a:ext cx="6726842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59"/>
              </a:lnSpc>
            </a:pPr>
            <a:r>
              <a:rPr lang="en-US" sz="6299">
                <a:solidFill>
                  <a:srgbClr val="171616"/>
                </a:solidFill>
                <a:latin typeface="Poppins Bold"/>
              </a:rPr>
              <a:t>CALENDARIO DIDATTICO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755542" y="8267739"/>
            <a:ext cx="1686728" cy="1686728"/>
          </a:xfrm>
          <a:custGeom>
            <a:avLst/>
            <a:gdLst/>
            <a:ahLst/>
            <a:cxnLst/>
            <a:rect r="r" b="b" t="t" l="l"/>
            <a:pathLst>
              <a:path h="1686728" w="1686728">
                <a:moveTo>
                  <a:pt x="0" y="0"/>
                </a:moveTo>
                <a:lnTo>
                  <a:pt x="1686728" y="0"/>
                </a:lnTo>
                <a:lnTo>
                  <a:pt x="1686728" y="1686728"/>
                </a:lnTo>
                <a:lnTo>
                  <a:pt x="0" y="1686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188170" y="377581"/>
            <a:ext cx="7383709" cy="7383709"/>
          </a:xfrm>
          <a:custGeom>
            <a:avLst/>
            <a:gdLst/>
            <a:ahLst/>
            <a:cxnLst/>
            <a:rect r="r" b="b" t="t" l="l"/>
            <a:pathLst>
              <a:path h="7383709" w="7383709">
                <a:moveTo>
                  <a:pt x="0" y="0"/>
                </a:moveTo>
                <a:lnTo>
                  <a:pt x="7383709" y="0"/>
                </a:lnTo>
                <a:lnTo>
                  <a:pt x="7383709" y="7383709"/>
                </a:lnTo>
                <a:lnTo>
                  <a:pt x="0" y="7383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3244532"/>
            <a:ext cx="8209806" cy="1597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 Bold"/>
              </a:rPr>
              <a:t>I SEMESTRE </a:t>
            </a: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Lezioni: da metà settembre a metà dicembre</a:t>
            </a:r>
          </a:p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Esami: da metà dicembre a metà febbraio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156518"/>
            <a:ext cx="7629079" cy="214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 Bold"/>
              </a:rPr>
              <a:t>II SEMESTRE</a:t>
            </a:r>
            <a:r>
              <a:rPr lang="en-US" sz="3099">
                <a:solidFill>
                  <a:srgbClr val="171616"/>
                </a:solidFill>
                <a:latin typeface="Open Sans Bold"/>
              </a:rPr>
              <a:t> </a:t>
            </a: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Lezioni: da metà febbraio a metà maggio</a:t>
            </a: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Esami: da metà maggio a metà settembre</a:t>
            </a:r>
          </a:p>
          <a:p>
            <a:pPr algn="l">
              <a:lnSpc>
                <a:spcPts val="433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7249479"/>
            <a:ext cx="8918525" cy="511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171616"/>
                </a:solidFill>
                <a:latin typeface="Open Sans"/>
              </a:rPr>
              <a:t>almeno 6 appelli all’anno per ogni insegnamento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DAGAzuuWI_0</dc:identifier>
  <dcterms:modified xsi:type="dcterms:W3CDTF">2011-08-01T06:04:30Z</dcterms:modified>
  <cp:revision>1</cp:revision>
  <dc:title>POWERPOINT CLEII</dc:title>
</cp:coreProperties>
</file>