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rels" ContentType="application/vnd.openxmlformats-package.relationships+xml"/>
  <Default Extension="xml" ContentType="application/xml"/>
  <Default Extension="gif" ContentType="image/gif"/>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5"/>
  </p:notesMasterIdLst>
  <p:sldIdLst>
    <p:sldId id="296" r:id="rId2"/>
    <p:sldId id="342" r:id="rId3"/>
    <p:sldId id="258" r:id="rId4"/>
    <p:sldId id="298" r:id="rId5"/>
    <p:sldId id="300" r:id="rId6"/>
    <p:sldId id="302" r:id="rId7"/>
    <p:sldId id="303" r:id="rId8"/>
    <p:sldId id="304" r:id="rId9"/>
    <p:sldId id="305" r:id="rId10"/>
    <p:sldId id="334" r:id="rId11"/>
    <p:sldId id="335" r:id="rId12"/>
    <p:sldId id="337" r:id="rId13"/>
    <p:sldId id="307" r:id="rId14"/>
    <p:sldId id="308" r:id="rId15"/>
    <p:sldId id="309" r:id="rId16"/>
    <p:sldId id="310" r:id="rId17"/>
    <p:sldId id="311" r:id="rId18"/>
    <p:sldId id="312" r:id="rId19"/>
    <p:sldId id="314" r:id="rId20"/>
    <p:sldId id="315" r:id="rId21"/>
    <p:sldId id="341" r:id="rId22"/>
    <p:sldId id="343" r:id="rId23"/>
    <p:sldId id="328" r:id="rId24"/>
    <p:sldId id="329" r:id="rId25"/>
    <p:sldId id="330" r:id="rId26"/>
    <p:sldId id="332" r:id="rId27"/>
    <p:sldId id="331" r:id="rId28"/>
    <p:sldId id="338" r:id="rId29"/>
    <p:sldId id="320" r:id="rId30"/>
    <p:sldId id="322" r:id="rId31"/>
    <p:sldId id="323" r:id="rId32"/>
    <p:sldId id="324" r:id="rId33"/>
    <p:sldId id="340" r:id="rId34"/>
  </p:sldIdLst>
  <p:sldSz cx="9144000" cy="6858000" type="screen4x3"/>
  <p:notesSz cx="6834188" cy="9979025"/>
  <p:defaultTextStyle>
    <a:defPPr>
      <a:defRPr lang="it-IT"/>
    </a:defPPr>
    <a:lvl1pPr algn="l" rtl="0" fontAlgn="base">
      <a:spcBef>
        <a:spcPct val="20000"/>
      </a:spcBef>
      <a:spcAft>
        <a:spcPct val="0"/>
      </a:spcAft>
      <a:defRPr sz="3200" kern="1200">
        <a:solidFill>
          <a:schemeClr val="tx1"/>
        </a:solidFill>
        <a:latin typeface="Times New Roman" panose="02020603050405020304" pitchFamily="18" charset="0"/>
        <a:ea typeface="+mn-ea"/>
        <a:cs typeface="Arial" panose="020B0604020202020204" pitchFamily="34" charset="0"/>
      </a:defRPr>
    </a:lvl1pPr>
    <a:lvl2pPr marL="457200" algn="l" rtl="0" fontAlgn="base">
      <a:spcBef>
        <a:spcPct val="20000"/>
      </a:spcBef>
      <a:spcAft>
        <a:spcPct val="0"/>
      </a:spcAft>
      <a:defRPr sz="3200" kern="1200">
        <a:solidFill>
          <a:schemeClr val="tx1"/>
        </a:solidFill>
        <a:latin typeface="Times New Roman" panose="02020603050405020304" pitchFamily="18" charset="0"/>
        <a:ea typeface="+mn-ea"/>
        <a:cs typeface="Arial" panose="020B0604020202020204" pitchFamily="34" charset="0"/>
      </a:defRPr>
    </a:lvl2pPr>
    <a:lvl3pPr marL="914400" algn="l" rtl="0" fontAlgn="base">
      <a:spcBef>
        <a:spcPct val="20000"/>
      </a:spcBef>
      <a:spcAft>
        <a:spcPct val="0"/>
      </a:spcAft>
      <a:defRPr sz="3200" kern="1200">
        <a:solidFill>
          <a:schemeClr val="tx1"/>
        </a:solidFill>
        <a:latin typeface="Times New Roman" panose="02020603050405020304" pitchFamily="18" charset="0"/>
        <a:ea typeface="+mn-ea"/>
        <a:cs typeface="Arial" panose="020B0604020202020204" pitchFamily="34" charset="0"/>
      </a:defRPr>
    </a:lvl3pPr>
    <a:lvl4pPr marL="1371600" algn="l" rtl="0" fontAlgn="base">
      <a:spcBef>
        <a:spcPct val="20000"/>
      </a:spcBef>
      <a:spcAft>
        <a:spcPct val="0"/>
      </a:spcAft>
      <a:defRPr sz="3200" kern="1200">
        <a:solidFill>
          <a:schemeClr val="tx1"/>
        </a:solidFill>
        <a:latin typeface="Times New Roman" panose="02020603050405020304" pitchFamily="18" charset="0"/>
        <a:ea typeface="+mn-ea"/>
        <a:cs typeface="Arial" panose="020B0604020202020204" pitchFamily="34" charset="0"/>
      </a:defRPr>
    </a:lvl4pPr>
    <a:lvl5pPr marL="1828800" algn="l" rtl="0" fontAlgn="base">
      <a:spcBef>
        <a:spcPct val="20000"/>
      </a:spcBef>
      <a:spcAft>
        <a:spcPct val="0"/>
      </a:spcAft>
      <a:defRPr sz="3200" kern="1200">
        <a:solidFill>
          <a:schemeClr val="tx1"/>
        </a:solidFill>
        <a:latin typeface="Times New Roman" panose="02020603050405020304" pitchFamily="18" charset="0"/>
        <a:ea typeface="+mn-ea"/>
        <a:cs typeface="Arial" panose="020B0604020202020204" pitchFamily="34" charset="0"/>
      </a:defRPr>
    </a:lvl5pPr>
    <a:lvl6pPr marL="2286000" algn="l" defTabSz="914400" rtl="0" eaLnBrk="1" latinLnBrk="0" hangingPunct="1">
      <a:defRPr sz="3200" kern="1200">
        <a:solidFill>
          <a:schemeClr val="tx1"/>
        </a:solidFill>
        <a:latin typeface="Times New Roman" panose="02020603050405020304" pitchFamily="18" charset="0"/>
        <a:ea typeface="+mn-ea"/>
        <a:cs typeface="Arial" panose="020B0604020202020204" pitchFamily="34" charset="0"/>
      </a:defRPr>
    </a:lvl6pPr>
    <a:lvl7pPr marL="2743200" algn="l" defTabSz="914400" rtl="0" eaLnBrk="1" latinLnBrk="0" hangingPunct="1">
      <a:defRPr sz="3200" kern="1200">
        <a:solidFill>
          <a:schemeClr val="tx1"/>
        </a:solidFill>
        <a:latin typeface="Times New Roman" panose="02020603050405020304" pitchFamily="18" charset="0"/>
        <a:ea typeface="+mn-ea"/>
        <a:cs typeface="Arial" panose="020B0604020202020204" pitchFamily="34" charset="0"/>
      </a:defRPr>
    </a:lvl7pPr>
    <a:lvl8pPr marL="3200400" algn="l" defTabSz="914400" rtl="0" eaLnBrk="1" latinLnBrk="0" hangingPunct="1">
      <a:defRPr sz="3200" kern="1200">
        <a:solidFill>
          <a:schemeClr val="tx1"/>
        </a:solidFill>
        <a:latin typeface="Times New Roman" panose="02020603050405020304" pitchFamily="18" charset="0"/>
        <a:ea typeface="+mn-ea"/>
        <a:cs typeface="Arial" panose="020B0604020202020204" pitchFamily="34" charset="0"/>
      </a:defRPr>
    </a:lvl8pPr>
    <a:lvl9pPr marL="3657600" algn="l" defTabSz="914400" rtl="0" eaLnBrk="1" latinLnBrk="0" hangingPunct="1">
      <a:defRPr sz="3200" kern="1200">
        <a:solidFill>
          <a:schemeClr val="tx1"/>
        </a:solidFill>
        <a:latin typeface="Times New Roman" panose="02020603050405020304" pitchFamily="18" charset="0"/>
        <a:ea typeface="+mn-ea"/>
        <a:cs typeface="Arial" panose="020B0604020202020204" pitchFamily="34" charset="0"/>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39" d="100"/>
          <a:sy n="39" d="100"/>
        </p:scale>
        <p:origin x="-1380" y="-10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7.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62275" cy="500063"/>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71913" y="0"/>
            <a:ext cx="2960687" cy="500063"/>
          </a:xfrm>
          <a:prstGeom prst="rect">
            <a:avLst/>
          </a:prstGeom>
        </p:spPr>
        <p:txBody>
          <a:bodyPr vert="horz" lIns="91440" tIns="45720" rIns="91440" bIns="45720" rtlCol="0"/>
          <a:lstStyle>
            <a:lvl1pPr algn="r">
              <a:defRPr sz="1200"/>
            </a:lvl1pPr>
          </a:lstStyle>
          <a:p>
            <a:fld id="{50DF9727-853E-4FF1-AE21-FD31EC16C70B}" type="datetimeFigureOut">
              <a:rPr lang="it-IT"/>
              <a:t>07/06/2013</a:t>
            </a:fld>
            <a:endParaRPr lang="it-IT"/>
          </a:p>
        </p:txBody>
      </p:sp>
      <p:sp>
        <p:nvSpPr>
          <p:cNvPr id="4" name="Segnaposto immagine diapositiva 3"/>
          <p:cNvSpPr>
            <a:spLocks noGrp="1" noRot="1" noChangeAspect="1"/>
          </p:cNvSpPr>
          <p:nvPr>
            <p:ph type="sldImg" idx="2"/>
          </p:nvPr>
        </p:nvSpPr>
        <p:spPr>
          <a:xfrm>
            <a:off x="1173163" y="1247775"/>
            <a:ext cx="4489450" cy="3367088"/>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4213" y="4802188"/>
            <a:ext cx="5467350" cy="3929062"/>
          </a:xfrm>
          <a:prstGeom prst="rect">
            <a:avLst/>
          </a:prstGeom>
        </p:spPr>
        <p:txBody>
          <a:bodyPr vert="horz" lIns="91440" tIns="45720" rIns="91440" bIns="45720" rtlCol="0"/>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6" name="Segnaposto piè di pagina 5"/>
          <p:cNvSpPr>
            <a:spLocks noGrp="1"/>
          </p:cNvSpPr>
          <p:nvPr>
            <p:ph type="ftr" sz="quarter" idx="4"/>
          </p:nvPr>
        </p:nvSpPr>
        <p:spPr>
          <a:xfrm>
            <a:off x="0" y="9478963"/>
            <a:ext cx="2962275" cy="500062"/>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71913" y="9478963"/>
            <a:ext cx="2960687" cy="500062"/>
          </a:xfrm>
          <a:prstGeom prst="rect">
            <a:avLst/>
          </a:prstGeom>
        </p:spPr>
        <p:txBody>
          <a:bodyPr vert="horz" lIns="91440" tIns="45720" rIns="91440" bIns="45720" rtlCol="0" anchor="b"/>
          <a:lstStyle>
            <a:lvl1pPr algn="r">
              <a:defRPr sz="1200"/>
            </a:lvl1pPr>
          </a:lstStyle>
          <a:p>
            <a:fld id="{425FB03D-9F85-41FC-901F-265FEA6F45F4}" type="slidenum">
              <a:rPr lang="it-IT"/>
              <a:t>‹N›</a:t>
            </a:fld>
            <a:endParaRPr lang="it-IT"/>
          </a:p>
        </p:txBody>
      </p:sp>
    </p:spTree>
    <p:extLst>
      <p:ext uri="{BB962C8B-B14F-4D97-AF65-F5344CB8AC3E}">
        <p14:creationId xmlns:p14="http://schemas.microsoft.com/office/powerpoint/2010/main" val="15257303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425FB03D-9F85-41FC-901F-265FEA6F45F4}" type="slidenum">
              <a:rPr lang="it-IT"/>
              <a:t>1</a:t>
            </a:fld>
            <a:endParaRPr lang="it-IT"/>
          </a:p>
        </p:txBody>
      </p:sp>
    </p:spTree>
    <p:extLst>
      <p:ext uri="{BB962C8B-B14F-4D97-AF65-F5344CB8AC3E}">
        <p14:creationId xmlns:p14="http://schemas.microsoft.com/office/powerpoint/2010/main" val="33335128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425FB03D-9F85-41FC-901F-265FEA6F45F4}" type="slidenum">
              <a:rPr lang="it-IT"/>
              <a:t>2</a:t>
            </a:fld>
            <a:endParaRPr lang="it-IT"/>
          </a:p>
        </p:txBody>
      </p:sp>
    </p:spTree>
    <p:extLst>
      <p:ext uri="{BB962C8B-B14F-4D97-AF65-F5344CB8AC3E}">
        <p14:creationId xmlns:p14="http://schemas.microsoft.com/office/powerpoint/2010/main" val="9075134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425FB03D-9F85-41FC-901F-265FEA6F45F4}" type="slidenum">
              <a:rPr lang="it-IT"/>
              <a:t>3</a:t>
            </a:fld>
            <a:endParaRPr lang="it-IT"/>
          </a:p>
        </p:txBody>
      </p:sp>
    </p:spTree>
    <p:extLst>
      <p:ext uri="{BB962C8B-B14F-4D97-AF65-F5344CB8AC3E}">
        <p14:creationId xmlns:p14="http://schemas.microsoft.com/office/powerpoint/2010/main" val="35285352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425FB03D-9F85-41FC-901F-265FEA6F45F4}" type="slidenum">
              <a:rPr lang="it-IT"/>
              <a:t>4</a:t>
            </a:fld>
            <a:endParaRPr lang="it-IT"/>
          </a:p>
        </p:txBody>
      </p:sp>
    </p:spTree>
    <p:extLst>
      <p:ext uri="{BB962C8B-B14F-4D97-AF65-F5344CB8AC3E}">
        <p14:creationId xmlns:p14="http://schemas.microsoft.com/office/powerpoint/2010/main" val="28871296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425FB03D-9F85-41FC-901F-265FEA6F45F4}" type="slidenum">
              <a:rPr lang="it-IT"/>
              <a:t>5</a:t>
            </a:fld>
            <a:endParaRPr lang="it-IT"/>
          </a:p>
        </p:txBody>
      </p:sp>
    </p:spTree>
    <p:extLst>
      <p:ext uri="{BB962C8B-B14F-4D97-AF65-F5344CB8AC3E}">
        <p14:creationId xmlns:p14="http://schemas.microsoft.com/office/powerpoint/2010/main" val="410648152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425FB03D-9F85-41FC-901F-265FEA6F45F4}" type="slidenum">
              <a:rPr lang="it-IT"/>
              <a:t>6</a:t>
            </a:fld>
            <a:endParaRPr lang="it-IT"/>
          </a:p>
        </p:txBody>
      </p:sp>
    </p:spTree>
    <p:extLst>
      <p:ext uri="{BB962C8B-B14F-4D97-AF65-F5344CB8AC3E}">
        <p14:creationId xmlns:p14="http://schemas.microsoft.com/office/powerpoint/2010/main" val="21429898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425FB03D-9F85-41FC-901F-265FEA6F45F4}" type="slidenum">
              <a:rPr lang="it-IT"/>
              <a:t>7</a:t>
            </a:fld>
            <a:endParaRPr lang="it-IT"/>
          </a:p>
        </p:txBody>
      </p:sp>
    </p:spTree>
    <p:extLst>
      <p:ext uri="{BB962C8B-B14F-4D97-AF65-F5344CB8AC3E}">
        <p14:creationId xmlns:p14="http://schemas.microsoft.com/office/powerpoint/2010/main" val="35103814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425FB03D-9F85-41FC-901F-265FEA6F45F4}" type="slidenum">
              <a:rPr lang="it-IT"/>
              <a:t>8</a:t>
            </a:fld>
            <a:endParaRPr lang="it-IT"/>
          </a:p>
        </p:txBody>
      </p:sp>
    </p:spTree>
    <p:extLst>
      <p:ext uri="{BB962C8B-B14F-4D97-AF65-F5344CB8AC3E}">
        <p14:creationId xmlns:p14="http://schemas.microsoft.com/office/powerpoint/2010/main" val="190646510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425FB03D-9F85-41FC-901F-265FEA6F45F4}" type="slidenum">
              <a:rPr lang="it-IT"/>
              <a:t>9</a:t>
            </a:fld>
            <a:endParaRPr lang="it-IT"/>
          </a:p>
        </p:txBody>
      </p:sp>
    </p:spTree>
    <p:extLst>
      <p:ext uri="{BB962C8B-B14F-4D97-AF65-F5344CB8AC3E}">
        <p14:creationId xmlns:p14="http://schemas.microsoft.com/office/powerpoint/2010/main" val="75198045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425FB03D-9F85-41FC-901F-265FEA6F45F4}" type="slidenum">
              <a:rPr lang="it-IT"/>
              <a:t>10</a:t>
            </a:fld>
            <a:endParaRPr lang="it-IT"/>
          </a:p>
        </p:txBody>
      </p:sp>
    </p:spTree>
    <p:extLst>
      <p:ext uri="{BB962C8B-B14F-4D97-AF65-F5344CB8AC3E}">
        <p14:creationId xmlns:p14="http://schemas.microsoft.com/office/powerpoint/2010/main" val="241621476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425FB03D-9F85-41FC-901F-265FEA6F45F4}" type="slidenum">
              <a:rPr lang="it-IT"/>
              <a:t>11</a:t>
            </a:fld>
            <a:endParaRPr lang="it-IT"/>
          </a:p>
        </p:txBody>
      </p:sp>
    </p:spTree>
    <p:extLst>
      <p:ext uri="{BB962C8B-B14F-4D97-AF65-F5344CB8AC3E}">
        <p14:creationId xmlns:p14="http://schemas.microsoft.com/office/powerpoint/2010/main" val="1469472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425FB03D-9F85-41FC-901F-265FEA6F45F4}" type="slidenum">
              <a:rPr lang="it-IT"/>
              <a:t>12</a:t>
            </a:fld>
            <a:endParaRPr lang="it-IT"/>
          </a:p>
        </p:txBody>
      </p:sp>
    </p:spTree>
    <p:extLst>
      <p:ext uri="{BB962C8B-B14F-4D97-AF65-F5344CB8AC3E}">
        <p14:creationId xmlns:p14="http://schemas.microsoft.com/office/powerpoint/2010/main" val="313715629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425FB03D-9F85-41FC-901F-265FEA6F45F4}" type="slidenum">
              <a:rPr lang="it-IT"/>
              <a:t>13</a:t>
            </a:fld>
            <a:endParaRPr lang="it-IT"/>
          </a:p>
        </p:txBody>
      </p:sp>
    </p:spTree>
    <p:extLst>
      <p:ext uri="{BB962C8B-B14F-4D97-AF65-F5344CB8AC3E}">
        <p14:creationId xmlns:p14="http://schemas.microsoft.com/office/powerpoint/2010/main" val="33572514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425FB03D-9F85-41FC-901F-265FEA6F45F4}" type="slidenum">
              <a:rPr lang="it-IT"/>
              <a:t>14</a:t>
            </a:fld>
            <a:endParaRPr lang="it-IT"/>
          </a:p>
        </p:txBody>
      </p:sp>
    </p:spTree>
    <p:extLst>
      <p:ext uri="{BB962C8B-B14F-4D97-AF65-F5344CB8AC3E}">
        <p14:creationId xmlns:p14="http://schemas.microsoft.com/office/powerpoint/2010/main" val="377248652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425FB03D-9F85-41FC-901F-265FEA6F45F4}" type="slidenum">
              <a:rPr lang="it-IT"/>
              <a:t>15</a:t>
            </a:fld>
            <a:endParaRPr lang="it-IT"/>
          </a:p>
        </p:txBody>
      </p:sp>
    </p:spTree>
    <p:extLst>
      <p:ext uri="{BB962C8B-B14F-4D97-AF65-F5344CB8AC3E}">
        <p14:creationId xmlns:p14="http://schemas.microsoft.com/office/powerpoint/2010/main" val="75655465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425FB03D-9F85-41FC-901F-265FEA6F45F4}" type="slidenum">
              <a:rPr lang="it-IT"/>
              <a:t>16</a:t>
            </a:fld>
            <a:endParaRPr lang="it-IT"/>
          </a:p>
        </p:txBody>
      </p:sp>
    </p:spTree>
    <p:extLst>
      <p:ext uri="{BB962C8B-B14F-4D97-AF65-F5344CB8AC3E}">
        <p14:creationId xmlns:p14="http://schemas.microsoft.com/office/powerpoint/2010/main" val="356859527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425FB03D-9F85-41FC-901F-265FEA6F45F4}" type="slidenum">
              <a:rPr lang="it-IT"/>
              <a:t>17</a:t>
            </a:fld>
            <a:endParaRPr lang="it-IT"/>
          </a:p>
        </p:txBody>
      </p:sp>
    </p:spTree>
    <p:extLst>
      <p:ext uri="{BB962C8B-B14F-4D97-AF65-F5344CB8AC3E}">
        <p14:creationId xmlns:p14="http://schemas.microsoft.com/office/powerpoint/2010/main" val="275538655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425FB03D-9F85-41FC-901F-265FEA6F45F4}" type="slidenum">
              <a:rPr lang="it-IT"/>
              <a:t>18</a:t>
            </a:fld>
            <a:endParaRPr lang="it-IT"/>
          </a:p>
        </p:txBody>
      </p:sp>
    </p:spTree>
    <p:extLst>
      <p:ext uri="{BB962C8B-B14F-4D97-AF65-F5344CB8AC3E}">
        <p14:creationId xmlns:p14="http://schemas.microsoft.com/office/powerpoint/2010/main" val="7508768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425FB03D-9F85-41FC-901F-265FEA6F45F4}" type="slidenum">
              <a:rPr lang="it-IT"/>
              <a:t>19</a:t>
            </a:fld>
            <a:endParaRPr lang="it-IT"/>
          </a:p>
        </p:txBody>
      </p:sp>
    </p:spTree>
    <p:extLst>
      <p:ext uri="{BB962C8B-B14F-4D97-AF65-F5344CB8AC3E}">
        <p14:creationId xmlns:p14="http://schemas.microsoft.com/office/powerpoint/2010/main" val="131091889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425FB03D-9F85-41FC-901F-265FEA6F45F4}" type="slidenum">
              <a:rPr lang="it-IT"/>
              <a:t>20</a:t>
            </a:fld>
            <a:endParaRPr lang="it-IT"/>
          </a:p>
        </p:txBody>
      </p:sp>
    </p:spTree>
    <p:extLst>
      <p:ext uri="{BB962C8B-B14F-4D97-AF65-F5344CB8AC3E}">
        <p14:creationId xmlns:p14="http://schemas.microsoft.com/office/powerpoint/2010/main" val="76349734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425FB03D-9F85-41FC-901F-265FEA6F45F4}" type="slidenum">
              <a:rPr lang="it-IT"/>
              <a:t>21</a:t>
            </a:fld>
            <a:endParaRPr lang="it-IT"/>
          </a:p>
        </p:txBody>
      </p:sp>
    </p:spTree>
    <p:extLst>
      <p:ext uri="{BB962C8B-B14F-4D97-AF65-F5344CB8AC3E}">
        <p14:creationId xmlns:p14="http://schemas.microsoft.com/office/powerpoint/2010/main" val="321806838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425FB03D-9F85-41FC-901F-265FEA6F45F4}" type="slidenum">
              <a:rPr lang="it-IT"/>
              <a:t>22</a:t>
            </a:fld>
            <a:endParaRPr lang="it-IT"/>
          </a:p>
        </p:txBody>
      </p:sp>
    </p:spTree>
    <p:extLst>
      <p:ext uri="{BB962C8B-B14F-4D97-AF65-F5344CB8AC3E}">
        <p14:creationId xmlns:p14="http://schemas.microsoft.com/office/powerpoint/2010/main" val="226190346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425FB03D-9F85-41FC-901F-265FEA6F45F4}" type="slidenum">
              <a:rPr lang="it-IT"/>
              <a:t>23</a:t>
            </a:fld>
            <a:endParaRPr lang="it-IT"/>
          </a:p>
        </p:txBody>
      </p:sp>
    </p:spTree>
    <p:extLst>
      <p:ext uri="{BB962C8B-B14F-4D97-AF65-F5344CB8AC3E}">
        <p14:creationId xmlns:p14="http://schemas.microsoft.com/office/powerpoint/2010/main" val="339456873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425FB03D-9F85-41FC-901F-265FEA6F45F4}" type="slidenum">
              <a:rPr lang="it-IT"/>
              <a:t>24</a:t>
            </a:fld>
            <a:endParaRPr lang="it-IT"/>
          </a:p>
        </p:txBody>
      </p:sp>
    </p:spTree>
    <p:extLst>
      <p:ext uri="{BB962C8B-B14F-4D97-AF65-F5344CB8AC3E}">
        <p14:creationId xmlns:p14="http://schemas.microsoft.com/office/powerpoint/2010/main" val="139898290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425FB03D-9F85-41FC-901F-265FEA6F45F4}" type="slidenum">
              <a:rPr lang="it-IT"/>
              <a:t>25</a:t>
            </a:fld>
            <a:endParaRPr lang="it-IT"/>
          </a:p>
        </p:txBody>
      </p:sp>
    </p:spTree>
    <p:extLst>
      <p:ext uri="{BB962C8B-B14F-4D97-AF65-F5344CB8AC3E}">
        <p14:creationId xmlns:p14="http://schemas.microsoft.com/office/powerpoint/2010/main" val="89043557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425FB03D-9F85-41FC-901F-265FEA6F45F4}" type="slidenum">
              <a:rPr lang="it-IT"/>
              <a:t>26</a:t>
            </a:fld>
            <a:endParaRPr lang="it-IT"/>
          </a:p>
        </p:txBody>
      </p:sp>
    </p:spTree>
    <p:extLst>
      <p:ext uri="{BB962C8B-B14F-4D97-AF65-F5344CB8AC3E}">
        <p14:creationId xmlns:p14="http://schemas.microsoft.com/office/powerpoint/2010/main" val="6903633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425FB03D-9F85-41FC-901F-265FEA6F45F4}" type="slidenum">
              <a:rPr lang="it-IT"/>
              <a:t>27</a:t>
            </a:fld>
            <a:endParaRPr lang="it-IT"/>
          </a:p>
        </p:txBody>
      </p:sp>
    </p:spTree>
    <p:extLst>
      <p:ext uri="{BB962C8B-B14F-4D97-AF65-F5344CB8AC3E}">
        <p14:creationId xmlns:p14="http://schemas.microsoft.com/office/powerpoint/2010/main" val="407677707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425FB03D-9F85-41FC-901F-265FEA6F45F4}" type="slidenum">
              <a:rPr lang="it-IT"/>
              <a:t>28</a:t>
            </a:fld>
            <a:endParaRPr lang="it-IT"/>
          </a:p>
        </p:txBody>
      </p:sp>
    </p:spTree>
    <p:extLst>
      <p:ext uri="{BB962C8B-B14F-4D97-AF65-F5344CB8AC3E}">
        <p14:creationId xmlns:p14="http://schemas.microsoft.com/office/powerpoint/2010/main" val="184630926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425FB03D-9F85-41FC-901F-265FEA6F45F4}" type="slidenum">
              <a:rPr lang="it-IT"/>
              <a:t>29</a:t>
            </a:fld>
            <a:endParaRPr lang="it-IT"/>
          </a:p>
        </p:txBody>
      </p:sp>
    </p:spTree>
    <p:extLst>
      <p:ext uri="{BB962C8B-B14F-4D97-AF65-F5344CB8AC3E}">
        <p14:creationId xmlns:p14="http://schemas.microsoft.com/office/powerpoint/2010/main" val="378196177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425FB03D-9F85-41FC-901F-265FEA6F45F4}" type="slidenum">
              <a:rPr lang="it-IT"/>
              <a:t>30</a:t>
            </a:fld>
            <a:endParaRPr lang="it-IT"/>
          </a:p>
        </p:txBody>
      </p:sp>
    </p:spTree>
    <p:extLst>
      <p:ext uri="{BB962C8B-B14F-4D97-AF65-F5344CB8AC3E}">
        <p14:creationId xmlns:p14="http://schemas.microsoft.com/office/powerpoint/2010/main" val="352632744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425FB03D-9F85-41FC-901F-265FEA6F45F4}" type="slidenum">
              <a:rPr lang="it-IT"/>
              <a:t>31</a:t>
            </a:fld>
            <a:endParaRPr lang="it-IT"/>
          </a:p>
        </p:txBody>
      </p:sp>
    </p:spTree>
    <p:extLst>
      <p:ext uri="{BB962C8B-B14F-4D97-AF65-F5344CB8AC3E}">
        <p14:creationId xmlns:p14="http://schemas.microsoft.com/office/powerpoint/2010/main" val="322771283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425FB03D-9F85-41FC-901F-265FEA6F45F4}" type="slidenum">
              <a:rPr lang="it-IT"/>
              <a:t>32</a:t>
            </a:fld>
            <a:endParaRPr lang="it-IT"/>
          </a:p>
        </p:txBody>
      </p:sp>
    </p:spTree>
    <p:extLst>
      <p:ext uri="{BB962C8B-B14F-4D97-AF65-F5344CB8AC3E}">
        <p14:creationId xmlns:p14="http://schemas.microsoft.com/office/powerpoint/2010/main" val="84503185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425FB03D-9F85-41FC-901F-265FEA6F45F4}" type="slidenum">
              <a:rPr lang="it-IT"/>
              <a:t>33</a:t>
            </a:fld>
            <a:endParaRPr lang="it-IT"/>
          </a:p>
        </p:txBody>
      </p:sp>
    </p:spTree>
    <p:extLst>
      <p:ext uri="{BB962C8B-B14F-4D97-AF65-F5344CB8AC3E}">
        <p14:creationId xmlns:p14="http://schemas.microsoft.com/office/powerpoint/2010/main" val="4484968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smtClean="0"/>
              <a:t>Fare clic per modificare lo stile del sottotitolo dello schema</a:t>
            </a:r>
            <a:endParaRPr lang="it-IT"/>
          </a:p>
        </p:txBody>
      </p:sp>
      <p:sp>
        <p:nvSpPr>
          <p:cNvPr id="4" name="Rectangle 4"/>
          <p:cNvSpPr>
            <a:spLocks noGrp="1" noChangeArrowheads="1"/>
          </p:cNvSpPr>
          <p:nvPr>
            <p:ph type="dt" sz="half" idx="10"/>
          </p:nvPr>
        </p:nvSpPr>
        <p:spPr>
          <a:ln/>
        </p:spPr>
        <p:txBody>
          <a:bodyPr/>
          <a:lstStyle>
            <a:lvl1pPr>
              <a:defRPr/>
            </a:lvl1pPr>
          </a:lstStyle>
          <a:p>
            <a:endParaRPr lang="en-US"/>
          </a:p>
        </p:txBody>
      </p:sp>
      <p:sp>
        <p:nvSpPr>
          <p:cNvPr id="5" name="Rectangle 5"/>
          <p:cNvSpPr>
            <a:spLocks noGrp="1" noChangeArrowheads="1"/>
          </p:cNvSpPr>
          <p:nvPr>
            <p:ph type="ftr" sz="quarter" idx="11"/>
          </p:nvPr>
        </p:nvSpPr>
        <p:spPr>
          <a:ln/>
        </p:spPr>
        <p:txBody>
          <a:bodyPr/>
          <a:lstStyle>
            <a:lvl1pPr>
              <a:defRPr/>
            </a:lvl1pPr>
          </a:lstStyle>
          <a:p>
            <a:endParaRPr lang="en-US"/>
          </a:p>
        </p:txBody>
      </p:sp>
      <p:sp>
        <p:nvSpPr>
          <p:cNvPr id="6" name="Rectangle 6"/>
          <p:cNvSpPr>
            <a:spLocks noGrp="1" noChangeArrowheads="1"/>
          </p:cNvSpPr>
          <p:nvPr>
            <p:ph type="sldNum" sz="quarter" idx="12"/>
          </p:nvPr>
        </p:nvSpPr>
        <p:spPr>
          <a:ln/>
        </p:spPr>
        <p:txBody>
          <a:bodyPr/>
          <a:lstStyle>
            <a:lvl1pPr>
              <a:defRPr/>
            </a:lvl1pPr>
          </a:lstStyle>
          <a:p>
            <a:fld id="{529BACFD-005F-4644-9D34-D65D31AA6D5B}" type="slidenum">
              <a:rPr lang="it-IT"/>
              <a:pPr/>
              <a:t>‹N›</a:t>
            </a:fld>
            <a:endParaRPr lang="it-IT"/>
          </a:p>
        </p:txBody>
      </p:sp>
    </p:spTree>
    <p:extLst>
      <p:ext uri="{BB962C8B-B14F-4D97-AF65-F5344CB8AC3E}">
        <p14:creationId xmlns:p14="http://schemas.microsoft.com/office/powerpoint/2010/main" val="38228288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endParaRPr lang="en-US"/>
          </a:p>
        </p:txBody>
      </p:sp>
      <p:sp>
        <p:nvSpPr>
          <p:cNvPr id="5" name="Rectangle 5"/>
          <p:cNvSpPr>
            <a:spLocks noGrp="1" noChangeArrowheads="1"/>
          </p:cNvSpPr>
          <p:nvPr>
            <p:ph type="ftr" sz="quarter" idx="11"/>
          </p:nvPr>
        </p:nvSpPr>
        <p:spPr>
          <a:ln/>
        </p:spPr>
        <p:txBody>
          <a:bodyPr/>
          <a:lstStyle>
            <a:lvl1pPr>
              <a:defRPr/>
            </a:lvl1pPr>
          </a:lstStyle>
          <a:p>
            <a:endParaRPr lang="en-US"/>
          </a:p>
        </p:txBody>
      </p:sp>
      <p:sp>
        <p:nvSpPr>
          <p:cNvPr id="6" name="Rectangle 6"/>
          <p:cNvSpPr>
            <a:spLocks noGrp="1" noChangeArrowheads="1"/>
          </p:cNvSpPr>
          <p:nvPr>
            <p:ph type="sldNum" sz="quarter" idx="12"/>
          </p:nvPr>
        </p:nvSpPr>
        <p:spPr>
          <a:ln/>
        </p:spPr>
        <p:txBody>
          <a:bodyPr/>
          <a:lstStyle>
            <a:lvl1pPr>
              <a:defRPr/>
            </a:lvl1pPr>
          </a:lstStyle>
          <a:p>
            <a:fld id="{35E2520C-5AC3-4DD8-BA8C-9561DCABEFC7}" type="slidenum">
              <a:rPr lang="it-IT"/>
              <a:pPr/>
              <a:t>‹N›</a:t>
            </a:fld>
            <a:endParaRPr lang="it-IT"/>
          </a:p>
        </p:txBody>
      </p:sp>
    </p:spTree>
    <p:extLst>
      <p:ext uri="{BB962C8B-B14F-4D97-AF65-F5344CB8AC3E}">
        <p14:creationId xmlns:p14="http://schemas.microsoft.com/office/powerpoint/2010/main" val="7614577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smtClean="0"/>
              <a:t>Fare clic per modificare stili del testo dello schema</a:t>
            </a:r>
          </a:p>
        </p:txBody>
      </p:sp>
      <p:sp>
        <p:nvSpPr>
          <p:cNvPr id="4" name="Rectangle 4"/>
          <p:cNvSpPr>
            <a:spLocks noGrp="1" noChangeArrowheads="1"/>
          </p:cNvSpPr>
          <p:nvPr>
            <p:ph type="dt" sz="half" idx="10"/>
          </p:nvPr>
        </p:nvSpPr>
        <p:spPr>
          <a:ln/>
        </p:spPr>
        <p:txBody>
          <a:bodyPr/>
          <a:lstStyle>
            <a:lvl1pPr>
              <a:defRPr/>
            </a:lvl1pPr>
          </a:lstStyle>
          <a:p>
            <a:endParaRPr lang="en-US"/>
          </a:p>
        </p:txBody>
      </p:sp>
      <p:sp>
        <p:nvSpPr>
          <p:cNvPr id="5" name="Rectangle 5"/>
          <p:cNvSpPr>
            <a:spLocks noGrp="1" noChangeArrowheads="1"/>
          </p:cNvSpPr>
          <p:nvPr>
            <p:ph type="ftr" sz="quarter" idx="11"/>
          </p:nvPr>
        </p:nvSpPr>
        <p:spPr>
          <a:ln/>
        </p:spPr>
        <p:txBody>
          <a:bodyPr/>
          <a:lstStyle>
            <a:lvl1pPr>
              <a:defRPr/>
            </a:lvl1pPr>
          </a:lstStyle>
          <a:p>
            <a:endParaRPr lang="en-US"/>
          </a:p>
        </p:txBody>
      </p:sp>
      <p:sp>
        <p:nvSpPr>
          <p:cNvPr id="6" name="Rectangle 6"/>
          <p:cNvSpPr>
            <a:spLocks noGrp="1" noChangeArrowheads="1"/>
          </p:cNvSpPr>
          <p:nvPr>
            <p:ph type="sldNum" sz="quarter" idx="12"/>
          </p:nvPr>
        </p:nvSpPr>
        <p:spPr>
          <a:ln/>
        </p:spPr>
        <p:txBody>
          <a:bodyPr/>
          <a:lstStyle>
            <a:lvl1pPr>
              <a:defRPr/>
            </a:lvl1pPr>
          </a:lstStyle>
          <a:p>
            <a:fld id="{AC2A4180-E635-4426-B205-25671A07D8C4}" type="slidenum">
              <a:rPr lang="it-IT"/>
              <a:pPr/>
              <a:t>‹N›</a:t>
            </a:fld>
            <a:endParaRPr lang="it-IT"/>
          </a:p>
        </p:txBody>
      </p:sp>
    </p:spTree>
    <p:extLst>
      <p:ext uri="{BB962C8B-B14F-4D97-AF65-F5344CB8AC3E}">
        <p14:creationId xmlns:p14="http://schemas.microsoft.com/office/powerpoint/2010/main" val="32807651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Rectangle 4"/>
          <p:cNvSpPr>
            <a:spLocks noGrp="1" noChangeArrowheads="1"/>
          </p:cNvSpPr>
          <p:nvPr>
            <p:ph type="dt" sz="half" idx="10"/>
          </p:nvPr>
        </p:nvSpPr>
        <p:spPr>
          <a:ln/>
        </p:spPr>
        <p:txBody>
          <a:bodyPr/>
          <a:lstStyle>
            <a:lvl1pPr>
              <a:defRPr/>
            </a:lvl1pPr>
          </a:lstStyle>
          <a:p>
            <a:endParaRPr lang="en-US"/>
          </a:p>
        </p:txBody>
      </p:sp>
      <p:sp>
        <p:nvSpPr>
          <p:cNvPr id="6" name="Rectangle 5"/>
          <p:cNvSpPr>
            <a:spLocks noGrp="1" noChangeArrowheads="1"/>
          </p:cNvSpPr>
          <p:nvPr>
            <p:ph type="ftr" sz="quarter" idx="11"/>
          </p:nvPr>
        </p:nvSpPr>
        <p:spPr>
          <a:ln/>
        </p:spPr>
        <p:txBody>
          <a:bodyPr/>
          <a:lstStyle>
            <a:lvl1pPr>
              <a:defRPr/>
            </a:lvl1pPr>
          </a:lstStyle>
          <a:p>
            <a:endParaRPr lang="en-US"/>
          </a:p>
        </p:txBody>
      </p:sp>
      <p:sp>
        <p:nvSpPr>
          <p:cNvPr id="7" name="Rectangle 6"/>
          <p:cNvSpPr>
            <a:spLocks noGrp="1" noChangeArrowheads="1"/>
          </p:cNvSpPr>
          <p:nvPr>
            <p:ph type="sldNum" sz="quarter" idx="12"/>
          </p:nvPr>
        </p:nvSpPr>
        <p:spPr>
          <a:ln/>
        </p:spPr>
        <p:txBody>
          <a:bodyPr/>
          <a:lstStyle>
            <a:lvl1pPr>
              <a:defRPr/>
            </a:lvl1pPr>
          </a:lstStyle>
          <a:p>
            <a:fld id="{DE671FFC-590B-4EE6-81B6-AF42C2F0DB2A}" type="slidenum">
              <a:rPr lang="it-IT"/>
              <a:pPr/>
              <a:t>‹N›</a:t>
            </a:fld>
            <a:endParaRPr lang="it-IT"/>
          </a:p>
        </p:txBody>
      </p:sp>
    </p:spTree>
    <p:extLst>
      <p:ext uri="{BB962C8B-B14F-4D97-AF65-F5344CB8AC3E}">
        <p14:creationId xmlns:p14="http://schemas.microsoft.com/office/powerpoint/2010/main" val="25124115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Rectangle 4"/>
          <p:cNvSpPr>
            <a:spLocks noGrp="1" noChangeArrowheads="1"/>
          </p:cNvSpPr>
          <p:nvPr>
            <p:ph type="dt" sz="half" idx="10"/>
          </p:nvPr>
        </p:nvSpPr>
        <p:spPr>
          <a:ln/>
        </p:spPr>
        <p:txBody>
          <a:bodyPr/>
          <a:lstStyle>
            <a:lvl1pPr>
              <a:defRPr/>
            </a:lvl1pPr>
          </a:lstStyle>
          <a:p>
            <a:endParaRPr lang="en-US"/>
          </a:p>
        </p:txBody>
      </p:sp>
      <p:sp>
        <p:nvSpPr>
          <p:cNvPr id="8" name="Rectangle 5"/>
          <p:cNvSpPr>
            <a:spLocks noGrp="1" noChangeArrowheads="1"/>
          </p:cNvSpPr>
          <p:nvPr>
            <p:ph type="ftr" sz="quarter" idx="11"/>
          </p:nvPr>
        </p:nvSpPr>
        <p:spPr>
          <a:ln/>
        </p:spPr>
        <p:txBody>
          <a:bodyPr/>
          <a:lstStyle>
            <a:lvl1pPr>
              <a:defRPr/>
            </a:lvl1pPr>
          </a:lstStyle>
          <a:p>
            <a:endParaRPr lang="en-US"/>
          </a:p>
        </p:txBody>
      </p:sp>
      <p:sp>
        <p:nvSpPr>
          <p:cNvPr id="9" name="Rectangle 6"/>
          <p:cNvSpPr>
            <a:spLocks noGrp="1" noChangeArrowheads="1"/>
          </p:cNvSpPr>
          <p:nvPr>
            <p:ph type="sldNum" sz="quarter" idx="12"/>
          </p:nvPr>
        </p:nvSpPr>
        <p:spPr>
          <a:ln/>
        </p:spPr>
        <p:txBody>
          <a:bodyPr/>
          <a:lstStyle>
            <a:lvl1pPr>
              <a:defRPr/>
            </a:lvl1pPr>
          </a:lstStyle>
          <a:p>
            <a:fld id="{5455F48D-02A6-46AD-BD1D-C520BC18B6A2}" type="slidenum">
              <a:rPr lang="it-IT"/>
              <a:pPr/>
              <a:t>‹N›</a:t>
            </a:fld>
            <a:endParaRPr lang="it-IT"/>
          </a:p>
        </p:txBody>
      </p:sp>
    </p:spTree>
    <p:extLst>
      <p:ext uri="{BB962C8B-B14F-4D97-AF65-F5344CB8AC3E}">
        <p14:creationId xmlns:p14="http://schemas.microsoft.com/office/powerpoint/2010/main" val="2100295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Rectangle 4"/>
          <p:cNvSpPr>
            <a:spLocks noGrp="1" noChangeArrowheads="1"/>
          </p:cNvSpPr>
          <p:nvPr>
            <p:ph type="dt" sz="half" idx="10"/>
          </p:nvPr>
        </p:nvSpPr>
        <p:spPr>
          <a:ln/>
        </p:spPr>
        <p:txBody>
          <a:bodyPr/>
          <a:lstStyle>
            <a:lvl1pPr>
              <a:defRPr/>
            </a:lvl1pPr>
          </a:lstStyle>
          <a:p>
            <a:endParaRPr lang="en-US"/>
          </a:p>
        </p:txBody>
      </p:sp>
      <p:sp>
        <p:nvSpPr>
          <p:cNvPr id="4" name="Rectangle 5"/>
          <p:cNvSpPr>
            <a:spLocks noGrp="1" noChangeArrowheads="1"/>
          </p:cNvSpPr>
          <p:nvPr>
            <p:ph type="ftr" sz="quarter" idx="11"/>
          </p:nvPr>
        </p:nvSpPr>
        <p:spPr>
          <a:ln/>
        </p:spPr>
        <p:txBody>
          <a:bodyPr/>
          <a:lstStyle>
            <a:lvl1pPr>
              <a:defRPr/>
            </a:lvl1pPr>
          </a:lstStyle>
          <a:p>
            <a:endParaRPr lang="en-US"/>
          </a:p>
        </p:txBody>
      </p:sp>
      <p:sp>
        <p:nvSpPr>
          <p:cNvPr id="5" name="Rectangle 6"/>
          <p:cNvSpPr>
            <a:spLocks noGrp="1" noChangeArrowheads="1"/>
          </p:cNvSpPr>
          <p:nvPr>
            <p:ph type="sldNum" sz="quarter" idx="12"/>
          </p:nvPr>
        </p:nvSpPr>
        <p:spPr>
          <a:ln/>
        </p:spPr>
        <p:txBody>
          <a:bodyPr/>
          <a:lstStyle>
            <a:lvl1pPr>
              <a:defRPr/>
            </a:lvl1pPr>
          </a:lstStyle>
          <a:p>
            <a:fld id="{992C1204-7789-47B5-92E7-337929AEBF6A}" type="slidenum">
              <a:rPr lang="it-IT"/>
              <a:pPr/>
              <a:t>‹N›</a:t>
            </a:fld>
            <a:endParaRPr lang="it-IT"/>
          </a:p>
        </p:txBody>
      </p:sp>
    </p:spTree>
    <p:extLst>
      <p:ext uri="{BB962C8B-B14F-4D97-AF65-F5344CB8AC3E}">
        <p14:creationId xmlns:p14="http://schemas.microsoft.com/office/powerpoint/2010/main" val="37032738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endParaRPr lang="en-US"/>
          </a:p>
        </p:txBody>
      </p:sp>
      <p:sp>
        <p:nvSpPr>
          <p:cNvPr id="3" name="Rectangle 5"/>
          <p:cNvSpPr>
            <a:spLocks noGrp="1" noChangeArrowheads="1"/>
          </p:cNvSpPr>
          <p:nvPr>
            <p:ph type="ftr" sz="quarter" idx="11"/>
          </p:nvPr>
        </p:nvSpPr>
        <p:spPr>
          <a:ln/>
        </p:spPr>
        <p:txBody>
          <a:bodyPr/>
          <a:lstStyle>
            <a:lvl1pPr>
              <a:defRPr/>
            </a:lvl1pPr>
          </a:lstStyle>
          <a:p>
            <a:endParaRPr lang="en-US"/>
          </a:p>
        </p:txBody>
      </p:sp>
      <p:sp>
        <p:nvSpPr>
          <p:cNvPr id="4" name="Rectangle 6"/>
          <p:cNvSpPr>
            <a:spLocks noGrp="1" noChangeArrowheads="1"/>
          </p:cNvSpPr>
          <p:nvPr>
            <p:ph type="sldNum" sz="quarter" idx="12"/>
          </p:nvPr>
        </p:nvSpPr>
        <p:spPr>
          <a:ln/>
        </p:spPr>
        <p:txBody>
          <a:bodyPr/>
          <a:lstStyle>
            <a:lvl1pPr>
              <a:defRPr/>
            </a:lvl1pPr>
          </a:lstStyle>
          <a:p>
            <a:fld id="{D57F97BB-AA9D-4F5C-9139-FF51A7A4712F}" type="slidenum">
              <a:rPr lang="it-IT"/>
              <a:pPr/>
              <a:t>‹N›</a:t>
            </a:fld>
            <a:endParaRPr lang="it-IT"/>
          </a:p>
        </p:txBody>
      </p:sp>
    </p:spTree>
    <p:extLst>
      <p:ext uri="{BB962C8B-B14F-4D97-AF65-F5344CB8AC3E}">
        <p14:creationId xmlns:p14="http://schemas.microsoft.com/office/powerpoint/2010/main" val="2271704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endParaRPr lang="en-US"/>
          </a:p>
        </p:txBody>
      </p:sp>
      <p:sp>
        <p:nvSpPr>
          <p:cNvPr id="6" name="Rectangle 5"/>
          <p:cNvSpPr>
            <a:spLocks noGrp="1" noChangeArrowheads="1"/>
          </p:cNvSpPr>
          <p:nvPr>
            <p:ph type="ftr" sz="quarter" idx="11"/>
          </p:nvPr>
        </p:nvSpPr>
        <p:spPr>
          <a:ln/>
        </p:spPr>
        <p:txBody>
          <a:bodyPr/>
          <a:lstStyle>
            <a:lvl1pPr>
              <a:defRPr/>
            </a:lvl1pPr>
          </a:lstStyle>
          <a:p>
            <a:endParaRPr lang="en-US"/>
          </a:p>
        </p:txBody>
      </p:sp>
      <p:sp>
        <p:nvSpPr>
          <p:cNvPr id="7" name="Rectangle 6"/>
          <p:cNvSpPr>
            <a:spLocks noGrp="1" noChangeArrowheads="1"/>
          </p:cNvSpPr>
          <p:nvPr>
            <p:ph type="sldNum" sz="quarter" idx="12"/>
          </p:nvPr>
        </p:nvSpPr>
        <p:spPr>
          <a:ln/>
        </p:spPr>
        <p:txBody>
          <a:bodyPr/>
          <a:lstStyle>
            <a:lvl1pPr>
              <a:defRPr/>
            </a:lvl1pPr>
          </a:lstStyle>
          <a:p>
            <a:fld id="{C8739925-8D09-4177-A1CC-84A3F552ED74}" type="slidenum">
              <a:rPr lang="it-IT"/>
              <a:pPr/>
              <a:t>‹N›</a:t>
            </a:fld>
            <a:endParaRPr lang="it-IT"/>
          </a:p>
        </p:txBody>
      </p:sp>
    </p:spTree>
    <p:extLst>
      <p:ext uri="{BB962C8B-B14F-4D97-AF65-F5344CB8AC3E}">
        <p14:creationId xmlns:p14="http://schemas.microsoft.com/office/powerpoint/2010/main" val="24889492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dirty="0" smtClean="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endParaRPr lang="en-US"/>
          </a:p>
        </p:txBody>
      </p:sp>
      <p:sp>
        <p:nvSpPr>
          <p:cNvPr id="6" name="Rectangle 5"/>
          <p:cNvSpPr>
            <a:spLocks noGrp="1" noChangeArrowheads="1"/>
          </p:cNvSpPr>
          <p:nvPr>
            <p:ph type="ftr" sz="quarter" idx="11"/>
          </p:nvPr>
        </p:nvSpPr>
        <p:spPr>
          <a:ln/>
        </p:spPr>
        <p:txBody>
          <a:bodyPr/>
          <a:lstStyle>
            <a:lvl1pPr>
              <a:defRPr/>
            </a:lvl1pPr>
          </a:lstStyle>
          <a:p>
            <a:endParaRPr lang="en-US"/>
          </a:p>
        </p:txBody>
      </p:sp>
      <p:sp>
        <p:nvSpPr>
          <p:cNvPr id="7" name="Rectangle 6"/>
          <p:cNvSpPr>
            <a:spLocks noGrp="1" noChangeArrowheads="1"/>
          </p:cNvSpPr>
          <p:nvPr>
            <p:ph type="sldNum" sz="quarter" idx="12"/>
          </p:nvPr>
        </p:nvSpPr>
        <p:spPr>
          <a:ln/>
        </p:spPr>
        <p:txBody>
          <a:bodyPr/>
          <a:lstStyle>
            <a:lvl1pPr>
              <a:defRPr/>
            </a:lvl1pPr>
          </a:lstStyle>
          <a:p>
            <a:fld id="{B4843882-F80D-4BCB-AF0C-712F7FFF9E3B}" type="slidenum">
              <a:rPr lang="it-IT"/>
              <a:pPr/>
              <a:t>‹N›</a:t>
            </a:fld>
            <a:endParaRPr lang="it-IT"/>
          </a:p>
        </p:txBody>
      </p:sp>
    </p:spTree>
    <p:extLst>
      <p:ext uri="{BB962C8B-B14F-4D97-AF65-F5344CB8AC3E}">
        <p14:creationId xmlns:p14="http://schemas.microsoft.com/office/powerpoint/2010/main" val="38780176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endParaRPr lang="en-US"/>
          </a:p>
        </p:txBody>
      </p:sp>
      <p:sp>
        <p:nvSpPr>
          <p:cNvPr id="5" name="Rectangle 5"/>
          <p:cNvSpPr>
            <a:spLocks noGrp="1" noChangeArrowheads="1"/>
          </p:cNvSpPr>
          <p:nvPr>
            <p:ph type="ftr" sz="quarter" idx="11"/>
          </p:nvPr>
        </p:nvSpPr>
        <p:spPr>
          <a:ln/>
        </p:spPr>
        <p:txBody>
          <a:bodyPr/>
          <a:lstStyle>
            <a:lvl1pPr>
              <a:defRPr/>
            </a:lvl1pPr>
          </a:lstStyle>
          <a:p>
            <a:endParaRPr lang="en-US"/>
          </a:p>
        </p:txBody>
      </p:sp>
      <p:sp>
        <p:nvSpPr>
          <p:cNvPr id="6" name="Rectangle 6"/>
          <p:cNvSpPr>
            <a:spLocks noGrp="1" noChangeArrowheads="1"/>
          </p:cNvSpPr>
          <p:nvPr>
            <p:ph type="sldNum" sz="quarter" idx="12"/>
          </p:nvPr>
        </p:nvSpPr>
        <p:spPr>
          <a:ln/>
        </p:spPr>
        <p:txBody>
          <a:bodyPr/>
          <a:lstStyle>
            <a:lvl1pPr>
              <a:defRPr/>
            </a:lvl1pPr>
          </a:lstStyle>
          <a:p>
            <a:fld id="{A3CC9680-FCCA-4AE7-908D-E8BAAA8614F7}" type="slidenum">
              <a:rPr lang="it-IT"/>
              <a:pPr/>
              <a:t>‹N›</a:t>
            </a:fld>
            <a:endParaRPr lang="it-IT"/>
          </a:p>
        </p:txBody>
      </p:sp>
    </p:spTree>
    <p:extLst>
      <p:ext uri="{BB962C8B-B14F-4D97-AF65-F5344CB8AC3E}">
        <p14:creationId xmlns:p14="http://schemas.microsoft.com/office/powerpoint/2010/main" val="29884863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endParaRPr lang="en-US"/>
          </a:p>
        </p:txBody>
      </p:sp>
      <p:sp>
        <p:nvSpPr>
          <p:cNvPr id="5" name="Rectangle 5"/>
          <p:cNvSpPr>
            <a:spLocks noGrp="1" noChangeArrowheads="1"/>
          </p:cNvSpPr>
          <p:nvPr>
            <p:ph type="ftr" sz="quarter" idx="11"/>
          </p:nvPr>
        </p:nvSpPr>
        <p:spPr>
          <a:ln/>
        </p:spPr>
        <p:txBody>
          <a:bodyPr/>
          <a:lstStyle>
            <a:lvl1pPr>
              <a:defRPr/>
            </a:lvl1pPr>
          </a:lstStyle>
          <a:p>
            <a:endParaRPr lang="en-US"/>
          </a:p>
        </p:txBody>
      </p:sp>
      <p:sp>
        <p:nvSpPr>
          <p:cNvPr id="6" name="Rectangle 6"/>
          <p:cNvSpPr>
            <a:spLocks noGrp="1" noChangeArrowheads="1"/>
          </p:cNvSpPr>
          <p:nvPr>
            <p:ph type="sldNum" sz="quarter" idx="12"/>
          </p:nvPr>
        </p:nvSpPr>
        <p:spPr>
          <a:ln/>
        </p:spPr>
        <p:txBody>
          <a:bodyPr/>
          <a:lstStyle>
            <a:lvl1pPr>
              <a:defRPr/>
            </a:lvl1pPr>
          </a:lstStyle>
          <a:p>
            <a:fld id="{89A5C391-85E8-43E6-8991-7AA5FEBA7574}" type="slidenum">
              <a:rPr lang="it-IT"/>
              <a:pPr/>
              <a:t>‹N›</a:t>
            </a:fld>
            <a:endParaRPr lang="it-IT"/>
          </a:p>
        </p:txBody>
      </p:sp>
    </p:spTree>
    <p:extLst>
      <p:ext uri="{BB962C8B-B14F-4D97-AF65-F5344CB8AC3E}">
        <p14:creationId xmlns:p14="http://schemas.microsoft.com/office/powerpoint/2010/main" val="38449675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it-IT" smtClean="0"/>
              <a:t>Fare clic per modificare lo stile del titolo</a:t>
            </a:r>
          </a:p>
        </p:txBody>
      </p:sp>
      <p:sp>
        <p:nvSpPr>
          <p:cNvPr id="2051"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spcBef>
                <a:spcPct val="0"/>
              </a:spcBef>
              <a:defRPr sz="1400">
                <a:latin typeface="Arial" panose="020B0604020202020204" pitchFamily="34" charset="0"/>
              </a:defRPr>
            </a:lvl1pPr>
          </a:lstStyle>
          <a:p>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spcBef>
                <a:spcPct val="0"/>
              </a:spcBef>
              <a:defRPr sz="1400">
                <a:latin typeface="Arial" panose="020B0604020202020204" pitchFamily="34" charset="0"/>
              </a:defRPr>
            </a:lvl1pPr>
          </a:lstStyle>
          <a:p>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defRPr sz="1400">
                <a:latin typeface="Arial" panose="020B0604020202020204" pitchFamily="34" charset="0"/>
              </a:defRPr>
            </a:lvl1pPr>
          </a:lstStyle>
          <a:p>
            <a:fld id="{6393EB9D-36AA-40B7-83A6-2E40EE5380B8}" type="slidenum">
              <a:rPr lang="it-IT"/>
              <a:pPr/>
              <a:t>‹N›</a:t>
            </a:fld>
            <a:endParaRPr lang="it-IT"/>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1.xml"/><Relationship Id="rId1" Type="http://schemas.openxmlformats.org/officeDocument/2006/relationships/vmlDrawing" Target="../drawings/vmlDrawing1.vml"/><Relationship Id="rId5" Type="http://schemas.openxmlformats.org/officeDocument/2006/relationships/image" Target="../media/image7.emf"/><Relationship Id="rId4" Type="http://schemas.openxmlformats.org/officeDocument/2006/relationships/oleObject" Target="../embeddings/oleObject1.bin"/></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ChangeArrowheads="1"/>
          </p:cNvSpPr>
          <p:nvPr/>
        </p:nvSpPr>
        <p:spPr bwMode="auto">
          <a:xfrm>
            <a:off x="666070" y="2567214"/>
            <a:ext cx="7772400" cy="147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3200">
                <a:solidFill>
                  <a:schemeClr val="tx1"/>
                </a:solidFill>
                <a:latin typeface="Times New Roman" panose="02020603050405020304" pitchFamily="18" charset="0"/>
                <a:cs typeface="Arial" panose="020B0604020202020204" pitchFamily="34" charset="0"/>
              </a:defRPr>
            </a:lvl1pPr>
            <a:lvl2pPr marL="742950" indent="-285750" eaLnBrk="0" hangingPunct="0">
              <a:defRPr sz="3200">
                <a:solidFill>
                  <a:schemeClr val="tx1"/>
                </a:solidFill>
                <a:latin typeface="Times New Roman" panose="02020603050405020304" pitchFamily="18" charset="0"/>
                <a:cs typeface="Arial" panose="020B0604020202020204" pitchFamily="34" charset="0"/>
              </a:defRPr>
            </a:lvl2pPr>
            <a:lvl3pPr marL="1143000" indent="-228600" eaLnBrk="0" hangingPunct="0">
              <a:defRPr sz="3200">
                <a:solidFill>
                  <a:schemeClr val="tx1"/>
                </a:solidFill>
                <a:latin typeface="Times New Roman" panose="02020603050405020304" pitchFamily="18" charset="0"/>
                <a:cs typeface="Arial" panose="020B0604020202020204" pitchFamily="34" charset="0"/>
              </a:defRPr>
            </a:lvl3pPr>
            <a:lvl4pPr marL="1600200" indent="-228600" eaLnBrk="0" hangingPunct="0">
              <a:defRPr sz="3200">
                <a:solidFill>
                  <a:schemeClr val="tx1"/>
                </a:solidFill>
                <a:latin typeface="Times New Roman" panose="02020603050405020304" pitchFamily="18" charset="0"/>
                <a:cs typeface="Arial" panose="020B0604020202020204" pitchFamily="34" charset="0"/>
              </a:defRPr>
            </a:lvl4pPr>
            <a:lvl5pPr marL="2057400" indent="-228600" eaLnBrk="0" hangingPunct="0">
              <a:defRPr sz="32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20000"/>
              </a:spcBef>
              <a:spcAft>
                <a:spcPct val="0"/>
              </a:spcAft>
              <a:defRPr sz="32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20000"/>
              </a:spcBef>
              <a:spcAft>
                <a:spcPct val="0"/>
              </a:spcAft>
              <a:defRPr sz="32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20000"/>
              </a:spcBef>
              <a:spcAft>
                <a:spcPct val="0"/>
              </a:spcAft>
              <a:defRPr sz="32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20000"/>
              </a:spcBef>
              <a:spcAft>
                <a:spcPct val="0"/>
              </a:spcAft>
              <a:defRPr sz="3200">
                <a:solidFill>
                  <a:schemeClr val="tx1"/>
                </a:solidFill>
                <a:latin typeface="Times New Roman" panose="02020603050405020304" pitchFamily="18" charset="0"/>
                <a:cs typeface="Arial" panose="020B0604020202020204" pitchFamily="34" charset="0"/>
              </a:defRPr>
            </a:lvl9pPr>
          </a:lstStyle>
          <a:p>
            <a:pPr algn="ctr" eaLnBrk="1" hangingPunct="1">
              <a:lnSpc>
                <a:spcPct val="115000"/>
              </a:lnSpc>
              <a:spcBef>
                <a:spcPct val="0"/>
              </a:spcBef>
            </a:pPr>
            <a:r>
              <a:rPr lang="it-IT" sz="4000">
                <a:solidFill>
                  <a:schemeClr val="tx2"/>
                </a:solidFill>
              </a:rPr>
              <a:t>Analisi ed Approfondimento dell’Equilibrio di Nash:</a:t>
            </a:r>
            <a:br>
              <a:rPr lang="it-IT" sz="4000">
                <a:solidFill>
                  <a:schemeClr val="tx2"/>
                </a:solidFill>
              </a:rPr>
            </a:br>
            <a:r>
              <a:rPr lang="it-IT" sz="4000">
                <a:solidFill>
                  <a:schemeClr val="tx2"/>
                </a:solidFill>
              </a:rPr>
              <a:t>Lo studio di </a:t>
            </a:r>
            <a:r>
              <a:rPr lang="it-IT" sz="4000" i="1">
                <a:solidFill>
                  <a:schemeClr val="tx2"/>
                </a:solidFill>
              </a:rPr>
              <a:t>situazioni critiche</a:t>
            </a:r>
          </a:p>
        </p:txBody>
      </p:sp>
      <p:pic>
        <p:nvPicPr>
          <p:cNvPr id="2" name="Immagine 1" descr="unich_linea.gif"/>
          <p:cNvPicPr>
            <a:picLocks noChangeAspect="1"/>
          </p:cNvPicPr>
          <p:nvPr/>
        </p:nvPicPr>
        <p:blipFill>
          <a:blip r:embed="rId3"/>
          <a:stretch>
            <a:fillRect/>
          </a:stretch>
        </p:blipFill>
        <p:spPr>
          <a:xfrm>
            <a:off x="782638" y="420688"/>
            <a:ext cx="1190851" cy="1090612"/>
          </a:xfrm>
          <a:prstGeom prst="rect">
            <a:avLst/>
          </a:prstGeom>
        </p:spPr>
      </p:pic>
      <p:sp>
        <p:nvSpPr>
          <p:cNvPr id="3" name="CasellaDiTesto 2"/>
          <p:cNvSpPr txBox="1"/>
          <p:nvPr/>
        </p:nvSpPr>
        <p:spPr>
          <a:xfrm>
            <a:off x="2148794" y="600756"/>
            <a:ext cx="6309633" cy="769937"/>
          </a:xfrm>
          <a:prstGeom prst="rect">
            <a:avLst/>
          </a:prstGeom>
        </p:spPr>
        <p:txBody>
          <a:bodyPr rtlCol="0">
            <a:spAutoFit/>
          </a:bodyPr>
          <a:lstStyle/>
          <a:p>
            <a:r>
              <a:rPr lang="it-IT" sz="2000" b="1"/>
              <a:t>UNIVERSITA' DEGLI STUDI "G.d'ANNUNZIO"</a:t>
            </a:r>
          </a:p>
          <a:p>
            <a:r>
              <a:rPr lang="it-IT" sz="2000" b="1">
                <a:cs typeface="Times New Roman"/>
              </a:rPr>
              <a:t>CHIETI-PESCARA</a:t>
            </a:r>
          </a:p>
        </p:txBody>
      </p:sp>
      <p:sp>
        <p:nvSpPr>
          <p:cNvPr id="4" name="CasellaDiTesto 3"/>
          <p:cNvSpPr txBox="1"/>
          <p:nvPr/>
        </p:nvSpPr>
        <p:spPr>
          <a:xfrm>
            <a:off x="730250" y="5207000"/>
            <a:ext cx="2833914" cy="587375"/>
          </a:xfrm>
          <a:prstGeom prst="rect">
            <a:avLst/>
          </a:prstGeom>
        </p:spPr>
        <p:txBody>
          <a:bodyPr rtlCol="0">
            <a:spAutoFit/>
          </a:bodyPr>
          <a:lstStyle/>
          <a:p>
            <a:r>
              <a:rPr lang="it-IT" sz="1463"/>
              <a:t>LAUREANDA:</a:t>
            </a:r>
          </a:p>
          <a:p>
            <a:r>
              <a:rPr lang="it-IT" sz="1463" b="1"/>
              <a:t>Ileana STANISCIA</a:t>
            </a:r>
          </a:p>
        </p:txBody>
      </p:sp>
      <p:sp>
        <p:nvSpPr>
          <p:cNvPr id="6" name="CasellaDiTesto 5"/>
          <p:cNvSpPr txBox="1"/>
          <p:nvPr/>
        </p:nvSpPr>
        <p:spPr>
          <a:xfrm>
            <a:off x="6123385" y="5202551"/>
            <a:ext cx="2743200" cy="587597"/>
          </a:xfrm>
          <a:prstGeom prst="rect">
            <a:avLst/>
          </a:prstGeom>
        </p:spPr>
        <p:txBody>
          <a:bodyPr rtlCol="0">
            <a:spAutoFit/>
          </a:bodyPr>
          <a:lstStyle/>
          <a:p>
            <a:r>
              <a:rPr lang="it-IT" sz="1463">
                <a:cs typeface="Times New Roman"/>
              </a:rPr>
              <a:t>RELATORE</a:t>
            </a:r>
            <a:r>
              <a:rPr lang="it-IT" sz="1463"/>
              <a:t>:</a:t>
            </a:r>
          </a:p>
          <a:p>
            <a:r>
              <a:rPr lang="it-IT" sz="1463" b="1">
                <a:cs typeface="Times New Roman"/>
              </a:rPr>
              <a:t>Dott. Raffaele MOSCA</a:t>
            </a:r>
            <a:endParaRPr lang="it-IT" sz="1463" b="1"/>
          </a:p>
        </p:txBody>
      </p:sp>
      <p:cxnSp>
        <p:nvCxnSpPr>
          <p:cNvPr id="5" name="Connettore 2 4"/>
          <p:cNvCxnSpPr/>
          <p:nvPr/>
        </p:nvCxnSpPr>
        <p:spPr bwMode="auto">
          <a:xfrm>
            <a:off x="4546120" y="3395932"/>
            <a:ext cx="914400" cy="914400"/>
          </a:xfrm>
          <a:prstGeom prst="straightConnector1">
            <a:avLst/>
          </a:prstGeom>
          <a:noFill/>
          <a:ln w="9525" cap="flat" cmpd="sng" algn="ctr">
            <a:noFill/>
            <a:prstDash val="solid"/>
            <a:round/>
            <a:headEnd type="none"/>
            <a:tailEnd type="none"/>
          </a:ln>
          <a:effectLst/>
        </p:spPr>
      </p:cxnSp>
      <p:cxnSp>
        <p:nvCxnSpPr>
          <p:cNvPr id="7" name="Connettore 2 6"/>
          <p:cNvCxnSpPr/>
          <p:nvPr/>
        </p:nvCxnSpPr>
        <p:spPr bwMode="auto">
          <a:xfrm>
            <a:off x="4761781" y="3611592"/>
            <a:ext cx="914400" cy="914400"/>
          </a:xfrm>
          <a:prstGeom prst="straightConnector1">
            <a:avLst/>
          </a:prstGeom>
          <a:noFill/>
          <a:ln w="9525" cap="flat" cmpd="sng" algn="ctr">
            <a:noFill/>
            <a:prstDash val="solid"/>
            <a:round/>
            <a:headEnd type="none"/>
            <a:tailEnd type="none"/>
          </a:ln>
          <a:effectLst/>
        </p:spPr>
      </p:cxn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ctrTitle"/>
          </p:nvPr>
        </p:nvSpPr>
        <p:spPr>
          <a:xfrm>
            <a:off x="684213" y="333375"/>
            <a:ext cx="7772400" cy="1470025"/>
          </a:xfrm>
        </p:spPr>
        <p:txBody>
          <a:bodyPr/>
          <a:lstStyle/>
          <a:p>
            <a:pPr eaLnBrk="1" hangingPunct="1"/>
            <a:r>
              <a:rPr lang="it-IT" sz="4000" smtClean="0">
                <a:latin typeface="Times New Roman" panose="02020603050405020304" pitchFamily="18" charset="0"/>
              </a:rPr>
              <a:t>Sommario</a:t>
            </a:r>
          </a:p>
        </p:txBody>
      </p:sp>
      <p:sp>
        <p:nvSpPr>
          <p:cNvPr id="4099" name="Rectangle 3"/>
          <p:cNvSpPr>
            <a:spLocks noGrp="1" noChangeArrowheads="1"/>
          </p:cNvSpPr>
          <p:nvPr>
            <p:ph type="subTitle" idx="1"/>
          </p:nvPr>
        </p:nvSpPr>
        <p:spPr>
          <a:xfrm>
            <a:off x="755650" y="1700213"/>
            <a:ext cx="7848600" cy="4608512"/>
          </a:xfrm>
        </p:spPr>
        <p:txBody>
          <a:bodyPr/>
          <a:lstStyle/>
          <a:p>
            <a:pPr algn="just" eaLnBrk="1" hangingPunct="1"/>
            <a:r>
              <a:rPr lang="it-IT" sz="2800" dirty="0" smtClean="0">
                <a:latin typeface="Times New Roman" panose="02020603050405020304" pitchFamily="18" charset="0"/>
              </a:rPr>
              <a:t>Il nostro lavoro considera alcune </a:t>
            </a:r>
            <a:r>
              <a:rPr lang="it-IT" sz="2800" i="1" dirty="0" smtClean="0">
                <a:latin typeface="Times New Roman" panose="02020603050405020304" pitchFamily="18" charset="0"/>
              </a:rPr>
              <a:t>situazioni </a:t>
            </a:r>
            <a:r>
              <a:rPr lang="it-IT" sz="2800" i="1" dirty="0" smtClean="0">
                <a:latin typeface="Times New Roman" panose="02020603050405020304" pitchFamily="18" charset="0"/>
              </a:rPr>
              <a:t>critiche</a:t>
            </a:r>
            <a:r>
              <a:rPr lang="it-IT" sz="2800" dirty="0" smtClean="0">
                <a:latin typeface="Times New Roman" panose="02020603050405020304" pitchFamily="18" charset="0"/>
              </a:rPr>
              <a:t>, </a:t>
            </a:r>
            <a:r>
              <a:rPr lang="it-IT" sz="2800" dirty="0" smtClean="0">
                <a:latin typeface="Times New Roman" panose="02020603050405020304" pitchFamily="18" charset="0"/>
              </a:rPr>
              <a:t>che chiameremo </a:t>
            </a:r>
            <a:r>
              <a:rPr lang="it-IT" sz="2800" i="1" dirty="0" smtClean="0">
                <a:latin typeface="Times New Roman" panose="02020603050405020304" pitchFamily="18" charset="0"/>
              </a:rPr>
              <a:t>giochi </a:t>
            </a:r>
            <a:r>
              <a:rPr lang="it-IT" sz="2800" i="1" dirty="0" smtClean="0">
                <a:latin typeface="Times New Roman" panose="02020603050405020304" pitchFamily="18" charset="0"/>
              </a:rPr>
              <a:t>critici</a:t>
            </a:r>
            <a:r>
              <a:rPr lang="it-IT" sz="2800" dirty="0" smtClean="0">
                <a:latin typeface="Times New Roman" panose="02020603050405020304" pitchFamily="18" charset="0"/>
              </a:rPr>
              <a:t>,</a:t>
            </a:r>
            <a:r>
              <a:rPr lang="it-IT" sz="2800" i="1" dirty="0" smtClean="0">
                <a:latin typeface="Times New Roman" panose="02020603050405020304" pitchFamily="18" charset="0"/>
              </a:rPr>
              <a:t> </a:t>
            </a:r>
            <a:r>
              <a:rPr lang="it-IT" sz="2800" dirty="0" smtClean="0">
                <a:latin typeface="Times New Roman" panose="02020603050405020304" pitchFamily="18" charset="0"/>
              </a:rPr>
              <a:t>nell’ambito della Teoria dei Giochi e uno studio su possibili </a:t>
            </a:r>
            <a:r>
              <a:rPr lang="it-IT" sz="2800" i="1" dirty="0" smtClean="0">
                <a:latin typeface="Times New Roman" panose="02020603050405020304" pitchFamily="18" charset="0"/>
              </a:rPr>
              <a:t>vie di uscita </a:t>
            </a:r>
            <a:r>
              <a:rPr lang="it-IT" sz="2800" dirty="0" smtClean="0">
                <a:latin typeface="Times New Roman" panose="02020603050405020304" pitchFamily="18" charset="0"/>
              </a:rPr>
              <a:t>da tali situazioni con particolare attenzione al Gioco dell’Evasione Fiscale.</a:t>
            </a:r>
          </a:p>
          <a:p>
            <a:pPr algn="just" eaLnBrk="1" hangingPunct="1"/>
            <a:endParaRPr lang="it-IT" sz="2800" dirty="0" smtClean="0">
              <a:latin typeface="Times New Roman" panose="02020603050405020304" pitchFamily="18" charset="0"/>
            </a:endParaRPr>
          </a:p>
          <a:p>
            <a:pPr algn="just" eaLnBrk="1" hangingPunct="1"/>
            <a:r>
              <a:rPr lang="it-IT" sz="2800" dirty="0" smtClean="0">
                <a:latin typeface="Times New Roman" panose="02020603050405020304" pitchFamily="18" charset="0"/>
              </a:rPr>
              <a:t>Tratteremo </a:t>
            </a:r>
            <a:r>
              <a:rPr lang="it-IT" sz="2800" i="1" dirty="0" smtClean="0">
                <a:latin typeface="Times New Roman" panose="02020603050405020304" pitchFamily="18" charset="0"/>
              </a:rPr>
              <a:t>giochi non cooperativi</a:t>
            </a:r>
            <a:r>
              <a:rPr lang="it-IT" sz="2800" dirty="0" smtClean="0">
                <a:latin typeface="Times New Roman" panose="02020603050405020304" pitchFamily="18" charset="0"/>
              </a:rPr>
              <a:t> cioè giochi in cui i giocatori non possono accordarsi in modo vincolante per attuare strategie congiunte</a:t>
            </a:r>
          </a:p>
          <a:p>
            <a:pPr algn="just" eaLnBrk="1" hangingPunct="1"/>
            <a:endParaRPr lang="it-IT" dirty="0" smtClean="0">
              <a:latin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ctrTitle"/>
          </p:nvPr>
        </p:nvSpPr>
        <p:spPr>
          <a:xfrm>
            <a:off x="611188" y="0"/>
            <a:ext cx="7772400" cy="1470025"/>
          </a:xfrm>
        </p:spPr>
        <p:txBody>
          <a:bodyPr/>
          <a:lstStyle/>
          <a:p>
            <a:pPr eaLnBrk="1" hangingPunct="1"/>
            <a:r>
              <a:rPr lang="it-IT" sz="4000" smtClean="0">
                <a:latin typeface="Times New Roman" panose="02020603050405020304" pitchFamily="18" charset="0"/>
              </a:rPr>
              <a:t>Cos’è un gioco</a:t>
            </a:r>
          </a:p>
        </p:txBody>
      </p:sp>
      <p:sp>
        <p:nvSpPr>
          <p:cNvPr id="5123" name="Rectangle 3"/>
          <p:cNvSpPr>
            <a:spLocks noGrp="1" noChangeArrowheads="1"/>
          </p:cNvSpPr>
          <p:nvPr>
            <p:ph type="subTitle" idx="1"/>
          </p:nvPr>
        </p:nvSpPr>
        <p:spPr>
          <a:xfrm>
            <a:off x="611188" y="1412875"/>
            <a:ext cx="7921625" cy="4968875"/>
          </a:xfrm>
        </p:spPr>
        <p:txBody>
          <a:bodyPr/>
          <a:lstStyle/>
          <a:p>
            <a:pPr algn="just" eaLnBrk="1" hangingPunct="1">
              <a:lnSpc>
                <a:spcPct val="90000"/>
              </a:lnSpc>
            </a:pPr>
            <a:r>
              <a:rPr lang="it-IT" sz="2800" smtClean="0">
                <a:latin typeface="Times New Roman" panose="02020603050405020304" pitchFamily="18" charset="0"/>
              </a:rPr>
              <a:t>Un </a:t>
            </a:r>
            <a:r>
              <a:rPr lang="it-IT" sz="2800" i="1" smtClean="0">
                <a:latin typeface="Times New Roman" panose="02020603050405020304" pitchFamily="18" charset="0"/>
              </a:rPr>
              <a:t>gioco </a:t>
            </a:r>
            <a:r>
              <a:rPr lang="it-IT" sz="2800" smtClean="0">
                <a:latin typeface="Times New Roman" panose="02020603050405020304" pitchFamily="18" charset="0"/>
              </a:rPr>
              <a:t>è una situazione in cui:</a:t>
            </a:r>
          </a:p>
          <a:p>
            <a:pPr algn="just" eaLnBrk="1" hangingPunct="1">
              <a:lnSpc>
                <a:spcPct val="90000"/>
              </a:lnSpc>
            </a:pPr>
            <a:endParaRPr lang="it-IT" sz="2800" smtClean="0">
              <a:latin typeface="Times New Roman" panose="02020603050405020304" pitchFamily="18" charset="0"/>
            </a:endParaRPr>
          </a:p>
          <a:p>
            <a:pPr algn="just" eaLnBrk="1" hangingPunct="1">
              <a:lnSpc>
                <a:spcPct val="90000"/>
              </a:lnSpc>
            </a:pPr>
            <a:r>
              <a:rPr lang="it-IT" sz="2800" smtClean="0">
                <a:latin typeface="Times New Roman" panose="02020603050405020304" pitchFamily="18" charset="0"/>
              </a:rPr>
              <a:t>1) ogni individuo può scegliere un certo comportamento (</a:t>
            </a:r>
            <a:r>
              <a:rPr lang="it-IT" sz="2800" i="1" smtClean="0">
                <a:latin typeface="Times New Roman" panose="02020603050405020304" pitchFamily="18" charset="0"/>
              </a:rPr>
              <a:t>strategia</a:t>
            </a:r>
            <a:r>
              <a:rPr lang="it-IT" sz="2800" smtClean="0">
                <a:latin typeface="Times New Roman" panose="02020603050405020304" pitchFamily="18" charset="0"/>
              </a:rPr>
              <a:t>) che massimizzi il proprio guadagno (</a:t>
            </a:r>
            <a:r>
              <a:rPr lang="it-IT" sz="2800" i="1" smtClean="0">
                <a:latin typeface="Times New Roman" panose="02020603050405020304" pitchFamily="18" charset="0"/>
              </a:rPr>
              <a:t>payoff </a:t>
            </a:r>
            <a:r>
              <a:rPr lang="it-IT" sz="2800" smtClean="0">
                <a:latin typeface="Times New Roman" panose="02020603050405020304" pitchFamily="18" charset="0"/>
              </a:rPr>
              <a:t>);</a:t>
            </a:r>
          </a:p>
          <a:p>
            <a:pPr algn="just" eaLnBrk="1" hangingPunct="1">
              <a:lnSpc>
                <a:spcPct val="90000"/>
              </a:lnSpc>
              <a:buFontTx/>
              <a:buChar char="•"/>
            </a:pPr>
            <a:endParaRPr lang="it-IT" sz="2800" smtClean="0">
              <a:latin typeface="Times New Roman" panose="02020603050405020304" pitchFamily="18" charset="0"/>
            </a:endParaRPr>
          </a:p>
          <a:p>
            <a:pPr algn="just" eaLnBrk="1" hangingPunct="1">
              <a:lnSpc>
                <a:spcPct val="90000"/>
              </a:lnSpc>
            </a:pPr>
            <a:r>
              <a:rPr lang="it-IT" sz="2800" smtClean="0">
                <a:latin typeface="Times New Roman" panose="02020603050405020304" pitchFamily="18" charset="0"/>
              </a:rPr>
              <a:t>2) il </a:t>
            </a:r>
            <a:r>
              <a:rPr lang="it-IT" sz="2800" i="1" smtClean="0">
                <a:latin typeface="Times New Roman" panose="02020603050405020304" pitchFamily="18" charset="0"/>
              </a:rPr>
              <a:t>payoff </a:t>
            </a:r>
            <a:r>
              <a:rPr lang="it-IT" sz="2800" smtClean="0">
                <a:latin typeface="Times New Roman" panose="02020603050405020304" pitchFamily="18" charset="0"/>
              </a:rPr>
              <a:t>di ogni individuo dipende dalla combinazione di strategie scelte da tutti gli individui.</a:t>
            </a:r>
          </a:p>
          <a:p>
            <a:pPr algn="just" eaLnBrk="1" hangingPunct="1">
              <a:lnSpc>
                <a:spcPct val="90000"/>
              </a:lnSpc>
            </a:pPr>
            <a:endParaRPr lang="it-IT" sz="2800" smtClean="0">
              <a:latin typeface="Times New Roman" panose="02020603050405020304" pitchFamily="18" charset="0"/>
            </a:endParaRPr>
          </a:p>
          <a:p>
            <a:pPr algn="just" eaLnBrk="1" hangingPunct="1">
              <a:lnSpc>
                <a:spcPct val="90000"/>
              </a:lnSpc>
            </a:pPr>
            <a:r>
              <a:rPr lang="it-IT" sz="2800" smtClean="0">
                <a:latin typeface="Times New Roman" panose="02020603050405020304" pitchFamily="18" charset="0"/>
              </a:rPr>
              <a:t>La </a:t>
            </a:r>
            <a:r>
              <a:rPr lang="it-IT" sz="2800" i="1" smtClean="0">
                <a:latin typeface="Times New Roman" panose="02020603050405020304" pitchFamily="18" charset="0"/>
              </a:rPr>
              <a:t>Teoria dei Giochi</a:t>
            </a:r>
            <a:r>
              <a:rPr lang="it-IT" sz="2800" smtClean="0">
                <a:latin typeface="Times New Roman" panose="02020603050405020304" pitchFamily="18" charset="0"/>
              </a:rPr>
              <a:t> cerca di prevedere quale sarà l’</a:t>
            </a:r>
            <a:r>
              <a:rPr lang="it-IT" sz="2800" i="1" smtClean="0">
                <a:latin typeface="Times New Roman" panose="02020603050405020304" pitchFamily="18" charset="0"/>
              </a:rPr>
              <a:t>esito</a:t>
            </a:r>
            <a:r>
              <a:rPr lang="it-IT" sz="2800" smtClean="0">
                <a:latin typeface="Times New Roman" panose="02020603050405020304" pitchFamily="18" charset="0"/>
              </a:rPr>
              <a:t> di tali situazioni.</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ctrTitle"/>
          </p:nvPr>
        </p:nvSpPr>
        <p:spPr>
          <a:xfrm>
            <a:off x="684213" y="333375"/>
            <a:ext cx="7772400" cy="1470025"/>
          </a:xfrm>
        </p:spPr>
        <p:txBody>
          <a:bodyPr/>
          <a:lstStyle/>
          <a:p>
            <a:pPr eaLnBrk="1" hangingPunct="1"/>
            <a:r>
              <a:rPr lang="it-IT" sz="4000" smtClean="0">
                <a:latin typeface="Times New Roman" panose="02020603050405020304" pitchFamily="18" charset="0"/>
              </a:rPr>
              <a:t>Nozioni della Teoria dei Giochi</a:t>
            </a:r>
          </a:p>
        </p:txBody>
      </p:sp>
      <p:sp>
        <p:nvSpPr>
          <p:cNvPr id="6147" name="Rectangle 3"/>
          <p:cNvSpPr>
            <a:spLocks noGrp="1" noChangeArrowheads="1"/>
          </p:cNvSpPr>
          <p:nvPr>
            <p:ph type="subTitle" idx="1"/>
          </p:nvPr>
        </p:nvSpPr>
        <p:spPr>
          <a:xfrm>
            <a:off x="755650" y="1700213"/>
            <a:ext cx="7848600" cy="4608512"/>
          </a:xfrm>
        </p:spPr>
        <p:txBody>
          <a:bodyPr/>
          <a:lstStyle/>
          <a:p>
            <a:pPr algn="just" eaLnBrk="1" hangingPunct="1">
              <a:lnSpc>
                <a:spcPct val="90000"/>
              </a:lnSpc>
            </a:pPr>
            <a:r>
              <a:rPr lang="it-IT" sz="2800" smtClean="0">
                <a:latin typeface="Times New Roman" panose="02020603050405020304" pitchFamily="18" charset="0"/>
              </a:rPr>
              <a:t>I giochi vengono classificati in </a:t>
            </a:r>
            <a:r>
              <a:rPr lang="it-IT" sz="2800" i="1" smtClean="0">
                <a:latin typeface="Times New Roman" panose="02020603050405020304" pitchFamily="18" charset="0"/>
              </a:rPr>
              <a:t>statici</a:t>
            </a:r>
            <a:r>
              <a:rPr lang="it-IT" sz="2800" smtClean="0">
                <a:latin typeface="Times New Roman" panose="02020603050405020304" pitchFamily="18" charset="0"/>
              </a:rPr>
              <a:t> o </a:t>
            </a:r>
            <a:r>
              <a:rPr lang="it-IT" sz="2800" i="1" smtClean="0">
                <a:latin typeface="Times New Roman" panose="02020603050405020304" pitchFamily="18" charset="0"/>
              </a:rPr>
              <a:t>dinamici:</a:t>
            </a:r>
          </a:p>
          <a:p>
            <a:pPr algn="just" eaLnBrk="1" hangingPunct="1">
              <a:lnSpc>
                <a:spcPct val="90000"/>
              </a:lnSpc>
            </a:pPr>
            <a:endParaRPr lang="it-IT" sz="2800" i="1" smtClean="0">
              <a:latin typeface="Times New Roman" panose="02020603050405020304" pitchFamily="18" charset="0"/>
            </a:endParaRPr>
          </a:p>
          <a:p>
            <a:pPr algn="just" eaLnBrk="1" hangingPunct="1">
              <a:lnSpc>
                <a:spcPct val="90000"/>
              </a:lnSpc>
              <a:buFontTx/>
              <a:buChar char="•"/>
            </a:pPr>
            <a:r>
              <a:rPr lang="it-IT" sz="2800" i="1" smtClean="0">
                <a:latin typeface="Times New Roman" panose="02020603050405020304" pitchFamily="18" charset="0"/>
              </a:rPr>
              <a:t> statico: </a:t>
            </a:r>
            <a:r>
              <a:rPr lang="it-IT" sz="2800" smtClean="0">
                <a:latin typeface="Times New Roman" panose="02020603050405020304" pitchFamily="18" charset="0"/>
              </a:rPr>
              <a:t>si svolge in un’unica fase</a:t>
            </a:r>
          </a:p>
          <a:p>
            <a:pPr algn="just" eaLnBrk="1" hangingPunct="1">
              <a:lnSpc>
                <a:spcPct val="90000"/>
              </a:lnSpc>
              <a:buFontTx/>
              <a:buChar char="•"/>
            </a:pPr>
            <a:r>
              <a:rPr lang="it-IT" sz="2800" smtClean="0">
                <a:latin typeface="Times New Roman" panose="02020603050405020304" pitchFamily="18" charset="0"/>
              </a:rPr>
              <a:t> </a:t>
            </a:r>
            <a:r>
              <a:rPr lang="it-IT" sz="2800" i="1" smtClean="0">
                <a:latin typeface="Times New Roman" panose="02020603050405020304" pitchFamily="18" charset="0"/>
              </a:rPr>
              <a:t>dinamico:</a:t>
            </a:r>
            <a:r>
              <a:rPr lang="it-IT" sz="2800" smtClean="0">
                <a:latin typeface="Times New Roman" panose="02020603050405020304" pitchFamily="18" charset="0"/>
              </a:rPr>
              <a:t> si svolge in più fasi</a:t>
            </a:r>
          </a:p>
          <a:p>
            <a:pPr algn="just" eaLnBrk="1" hangingPunct="1">
              <a:lnSpc>
                <a:spcPct val="90000"/>
              </a:lnSpc>
            </a:pPr>
            <a:endParaRPr lang="it-IT" sz="2800" smtClean="0">
              <a:latin typeface="Times New Roman" panose="02020603050405020304" pitchFamily="18" charset="0"/>
            </a:endParaRPr>
          </a:p>
          <a:p>
            <a:pPr algn="just" eaLnBrk="1" hangingPunct="1">
              <a:lnSpc>
                <a:spcPct val="90000"/>
              </a:lnSpc>
            </a:pPr>
            <a:r>
              <a:rPr lang="it-IT" sz="2800" smtClean="0">
                <a:latin typeface="Times New Roman" panose="02020603050405020304" pitchFamily="18" charset="0"/>
              </a:rPr>
              <a:t>Con </a:t>
            </a:r>
            <a:r>
              <a:rPr lang="it-IT" sz="2800" i="1" smtClean="0">
                <a:latin typeface="Times New Roman" panose="02020603050405020304" pitchFamily="18" charset="0"/>
              </a:rPr>
              <a:t>informazione completa </a:t>
            </a:r>
            <a:r>
              <a:rPr lang="it-IT" sz="2800" smtClean="0">
                <a:latin typeface="Times New Roman" panose="02020603050405020304" pitchFamily="18" charset="0"/>
              </a:rPr>
              <a:t>o </a:t>
            </a:r>
            <a:r>
              <a:rPr lang="it-IT" sz="2800" i="1" smtClean="0">
                <a:latin typeface="Times New Roman" panose="02020603050405020304" pitchFamily="18" charset="0"/>
              </a:rPr>
              <a:t>incompleta:</a:t>
            </a:r>
          </a:p>
          <a:p>
            <a:pPr algn="just" eaLnBrk="1" hangingPunct="1">
              <a:lnSpc>
                <a:spcPct val="90000"/>
              </a:lnSpc>
            </a:pPr>
            <a:endParaRPr lang="it-IT" sz="2800" i="1" smtClean="0">
              <a:latin typeface="Times New Roman" panose="02020603050405020304" pitchFamily="18" charset="0"/>
            </a:endParaRPr>
          </a:p>
          <a:p>
            <a:pPr algn="just" eaLnBrk="1" hangingPunct="1">
              <a:lnSpc>
                <a:spcPct val="90000"/>
              </a:lnSpc>
              <a:buFontTx/>
              <a:buChar char="•"/>
            </a:pPr>
            <a:r>
              <a:rPr lang="it-IT" sz="2800" i="1" smtClean="0">
                <a:latin typeface="Times New Roman" panose="02020603050405020304" pitchFamily="18" charset="0"/>
              </a:rPr>
              <a:t> informazione completa:</a:t>
            </a:r>
            <a:r>
              <a:rPr lang="it-IT" sz="2800" smtClean="0">
                <a:latin typeface="Times New Roman" panose="02020603050405020304" pitchFamily="18" charset="0"/>
              </a:rPr>
              <a:t> payoff noti</a:t>
            </a:r>
          </a:p>
          <a:p>
            <a:pPr algn="just" eaLnBrk="1" hangingPunct="1">
              <a:lnSpc>
                <a:spcPct val="90000"/>
              </a:lnSpc>
              <a:buFontTx/>
              <a:buChar char="•"/>
            </a:pPr>
            <a:r>
              <a:rPr lang="it-IT" sz="2800" smtClean="0">
                <a:latin typeface="Times New Roman" panose="02020603050405020304" pitchFamily="18" charset="0"/>
              </a:rPr>
              <a:t> </a:t>
            </a:r>
            <a:r>
              <a:rPr lang="it-IT" sz="2800" i="1" smtClean="0">
                <a:latin typeface="Times New Roman" panose="02020603050405020304" pitchFamily="18" charset="0"/>
              </a:rPr>
              <a:t>informazione incompleta:</a:t>
            </a:r>
            <a:r>
              <a:rPr lang="it-IT" sz="2800" smtClean="0">
                <a:latin typeface="Times New Roman" panose="02020603050405020304" pitchFamily="18" charset="0"/>
              </a:rPr>
              <a:t> payoff parzialmente noti</a:t>
            </a:r>
          </a:p>
          <a:p>
            <a:pPr algn="just" eaLnBrk="1" hangingPunct="1">
              <a:lnSpc>
                <a:spcPct val="90000"/>
              </a:lnSpc>
            </a:pPr>
            <a:endParaRPr lang="it-IT" sz="2800" i="1" smtClean="0">
              <a:latin typeface="Times New Roman" panose="02020603050405020304" pitchFamily="18" charset="0"/>
            </a:endParaRPr>
          </a:p>
          <a:p>
            <a:pPr algn="just" eaLnBrk="1" hangingPunct="1">
              <a:lnSpc>
                <a:spcPct val="90000"/>
              </a:lnSpc>
            </a:pPr>
            <a:endParaRPr lang="it-IT" sz="2800" smtClean="0">
              <a:latin typeface="Times New Roman" panose="02020603050405020304" pitchFamily="18" charset="0"/>
            </a:endParaRPr>
          </a:p>
          <a:p>
            <a:pPr algn="just" eaLnBrk="1" hangingPunct="1">
              <a:lnSpc>
                <a:spcPct val="90000"/>
              </a:lnSpc>
            </a:pPr>
            <a:endParaRPr lang="it-IT" i="1" smtClean="0">
              <a:latin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ctrTitle"/>
          </p:nvPr>
        </p:nvSpPr>
        <p:spPr>
          <a:xfrm>
            <a:off x="684213" y="188913"/>
            <a:ext cx="7772400" cy="1470025"/>
          </a:xfrm>
        </p:spPr>
        <p:txBody>
          <a:bodyPr/>
          <a:lstStyle/>
          <a:p>
            <a:pPr eaLnBrk="1" hangingPunct="1"/>
            <a:r>
              <a:rPr lang="it-IT" sz="4000" smtClean="0">
                <a:latin typeface="Times New Roman" panose="02020603050405020304" pitchFamily="18" charset="0"/>
              </a:rPr>
              <a:t>Equilibrio di Nash</a:t>
            </a:r>
          </a:p>
        </p:txBody>
      </p:sp>
      <p:sp>
        <p:nvSpPr>
          <p:cNvPr id="7171" name="Rectangle 6"/>
          <p:cNvSpPr>
            <a:spLocks noGrp="1" noChangeArrowheads="1"/>
          </p:cNvSpPr>
          <p:nvPr>
            <p:ph type="subTitle" idx="1"/>
          </p:nvPr>
        </p:nvSpPr>
        <p:spPr>
          <a:xfrm>
            <a:off x="611188" y="1412875"/>
            <a:ext cx="7921625" cy="5184775"/>
          </a:xfrm>
        </p:spPr>
        <p:txBody>
          <a:bodyPr/>
          <a:lstStyle/>
          <a:p>
            <a:pPr algn="just" eaLnBrk="1" hangingPunct="1"/>
            <a:r>
              <a:rPr lang="it-IT" sz="2800" dirty="0" smtClean="0">
                <a:latin typeface="Times New Roman" panose="02020603050405020304" pitchFamily="18" charset="0"/>
              </a:rPr>
              <a:t>L’esito previsto di un gioco </a:t>
            </a:r>
            <a:r>
              <a:rPr lang="it-IT" sz="2800" i="1" dirty="0" smtClean="0">
                <a:latin typeface="Times New Roman" panose="02020603050405020304" pitchFamily="18" charset="0"/>
              </a:rPr>
              <a:t>G</a:t>
            </a:r>
            <a:r>
              <a:rPr lang="it-IT" sz="2800" dirty="0" smtClean="0">
                <a:latin typeface="Times New Roman" panose="02020603050405020304" pitchFamily="18" charset="0"/>
              </a:rPr>
              <a:t> statico con informazione completa è quello generato dall’Equilibrio di Nash di </a:t>
            </a:r>
            <a:r>
              <a:rPr lang="it-IT" sz="2800" i="1" dirty="0" smtClean="0">
                <a:latin typeface="Times New Roman" panose="02020603050405020304" pitchFamily="18" charset="0"/>
              </a:rPr>
              <a:t>G</a:t>
            </a:r>
            <a:r>
              <a:rPr lang="it-IT" sz="2800" dirty="0" smtClean="0">
                <a:latin typeface="Times New Roman" panose="02020603050405020304" pitchFamily="18" charset="0"/>
              </a:rPr>
              <a:t>.</a:t>
            </a:r>
          </a:p>
          <a:p>
            <a:pPr algn="just" eaLnBrk="1" hangingPunct="1"/>
            <a:endParaRPr lang="it-IT" sz="2800" dirty="0" smtClean="0">
              <a:latin typeface="Times New Roman" panose="02020603050405020304" pitchFamily="18" charset="0"/>
            </a:endParaRPr>
          </a:p>
          <a:p>
            <a:pPr algn="just" eaLnBrk="1" hangingPunct="1"/>
            <a:r>
              <a:rPr lang="it-IT" sz="2800" dirty="0" smtClean="0">
                <a:latin typeface="Times New Roman" panose="02020603050405020304" pitchFamily="18" charset="0"/>
              </a:rPr>
              <a:t>L’</a:t>
            </a:r>
            <a:r>
              <a:rPr lang="it-IT" sz="2800" i="1" dirty="0" smtClean="0">
                <a:latin typeface="Times New Roman" panose="02020603050405020304" pitchFamily="18" charset="0"/>
              </a:rPr>
              <a:t>Equilibrio di Nash</a:t>
            </a:r>
            <a:r>
              <a:rPr lang="it-IT" sz="2800" dirty="0" smtClean="0">
                <a:latin typeface="Times New Roman" panose="02020603050405020304" pitchFamily="18" charset="0"/>
              </a:rPr>
              <a:t> </a:t>
            </a:r>
            <a:r>
              <a:rPr lang="it-IT" sz="2800" dirty="0" smtClean="0">
                <a:latin typeface="Times New Roman" panose="02020603050405020304" pitchFamily="18" charset="0"/>
              </a:rPr>
              <a:t>di </a:t>
            </a:r>
            <a:r>
              <a:rPr lang="it-IT" sz="2800" dirty="0" smtClean="0">
                <a:latin typeface="Times New Roman" panose="02020603050405020304" pitchFamily="18" charset="0"/>
              </a:rPr>
              <a:t>un gioco </a:t>
            </a:r>
            <a:r>
              <a:rPr lang="it-IT" sz="2800" i="1" dirty="0" smtClean="0">
                <a:latin typeface="Times New Roman" panose="02020603050405020304" pitchFamily="18" charset="0"/>
              </a:rPr>
              <a:t>G </a:t>
            </a:r>
            <a:r>
              <a:rPr lang="it-IT" sz="2800" dirty="0">
                <a:latin typeface="Times New Roman" panose="02020603050405020304" pitchFamily="18" charset="0"/>
              </a:rPr>
              <a:t>(in generale) con </a:t>
            </a:r>
            <a:r>
              <a:rPr lang="it-IT" sz="2800" i="1" dirty="0" smtClean="0">
                <a:latin typeface="Times New Roman" panose="02020603050405020304" pitchFamily="18" charset="0"/>
              </a:rPr>
              <a:t>n</a:t>
            </a:r>
            <a:r>
              <a:rPr lang="it-IT" sz="2800" dirty="0" smtClean="0">
                <a:latin typeface="Times New Roman" panose="02020603050405020304" pitchFamily="18" charset="0"/>
              </a:rPr>
              <a:t> giocatori è un vettore di strategie (</a:t>
            </a:r>
            <a:r>
              <a:rPr lang="it-IT" sz="2800" i="1" dirty="0" smtClean="0">
                <a:latin typeface="Times New Roman" panose="02020603050405020304" pitchFamily="18" charset="0"/>
              </a:rPr>
              <a:t>s</a:t>
            </a:r>
            <a:r>
              <a:rPr lang="it-IT" sz="2800" baseline="-25000" dirty="0" smtClean="0">
                <a:latin typeface="Times New Roman" panose="02020603050405020304" pitchFamily="18" charset="0"/>
              </a:rPr>
              <a:t>1</a:t>
            </a:r>
            <a:r>
              <a:rPr lang="it-IT" sz="2800" dirty="0" smtClean="0">
                <a:latin typeface="Times New Roman" panose="02020603050405020304" pitchFamily="18" charset="0"/>
              </a:rPr>
              <a:t>, …,</a:t>
            </a:r>
            <a:r>
              <a:rPr lang="it-IT" sz="2800" i="1" dirty="0" err="1" smtClean="0">
                <a:latin typeface="Times New Roman" panose="02020603050405020304" pitchFamily="18" charset="0"/>
              </a:rPr>
              <a:t>s</a:t>
            </a:r>
            <a:r>
              <a:rPr lang="it-IT" sz="2800" i="1" baseline="-25000" dirty="0" err="1" smtClean="0">
                <a:latin typeface="Times New Roman" panose="02020603050405020304" pitchFamily="18" charset="0"/>
              </a:rPr>
              <a:t>n</a:t>
            </a:r>
            <a:r>
              <a:rPr lang="it-IT" sz="2800" dirty="0" smtClean="0">
                <a:latin typeface="Times New Roman" panose="02020603050405020304" pitchFamily="18" charset="0"/>
              </a:rPr>
              <a:t>), con </a:t>
            </a:r>
            <a:r>
              <a:rPr lang="it-IT" sz="2800" i="1" dirty="0" smtClean="0">
                <a:latin typeface="Times New Roman" panose="02020603050405020304" pitchFamily="18" charset="0"/>
              </a:rPr>
              <a:t>s</a:t>
            </a:r>
            <a:r>
              <a:rPr lang="it-IT" sz="2800" i="1" baseline="-25000" dirty="0" smtClean="0">
                <a:latin typeface="Times New Roman" panose="02020603050405020304" pitchFamily="18" charset="0"/>
              </a:rPr>
              <a:t>i</a:t>
            </a:r>
            <a:r>
              <a:rPr lang="it-IT" sz="2800" i="1" dirty="0" smtClean="0">
                <a:latin typeface="Times New Roman" panose="02020603050405020304" pitchFamily="18" charset="0"/>
              </a:rPr>
              <a:t> </a:t>
            </a:r>
            <a:r>
              <a:rPr lang="it-IT" sz="2800" dirty="0" smtClean="0">
                <a:latin typeface="Times New Roman" panose="02020603050405020304" pitchFamily="18" charset="0"/>
              </a:rPr>
              <a:t>strategia  del giocatore </a:t>
            </a:r>
            <a:r>
              <a:rPr lang="it-IT" sz="2800" i="1" dirty="0" smtClean="0">
                <a:latin typeface="Times New Roman" panose="02020603050405020304" pitchFamily="18" charset="0"/>
              </a:rPr>
              <a:t>i</a:t>
            </a:r>
            <a:r>
              <a:rPr lang="it-IT" sz="2800" dirty="0" smtClean="0">
                <a:latin typeface="Times New Roman" panose="02020603050405020304" pitchFamily="18" charset="0"/>
              </a:rPr>
              <a:t>, per </a:t>
            </a:r>
            <a:r>
              <a:rPr lang="it-IT" sz="2800" i="1" dirty="0" smtClean="0">
                <a:latin typeface="Times New Roman" panose="02020603050405020304" pitchFamily="18" charset="0"/>
              </a:rPr>
              <a:t>i = </a:t>
            </a:r>
            <a:r>
              <a:rPr lang="it-IT" sz="2800" dirty="0" smtClean="0">
                <a:latin typeface="Times New Roman" panose="02020603050405020304" pitchFamily="18" charset="0"/>
              </a:rPr>
              <a:t>1,…,</a:t>
            </a:r>
            <a:r>
              <a:rPr lang="it-IT" sz="2800" i="1" dirty="0" smtClean="0">
                <a:latin typeface="Times New Roman" panose="02020603050405020304" pitchFamily="18" charset="0"/>
              </a:rPr>
              <a:t>n</a:t>
            </a:r>
            <a:r>
              <a:rPr lang="it-IT" sz="2800" dirty="0" smtClean="0">
                <a:latin typeface="Times New Roman" panose="02020603050405020304" pitchFamily="18" charset="0"/>
              </a:rPr>
              <a:t>, tale che, per </a:t>
            </a:r>
            <a:r>
              <a:rPr lang="it-IT" sz="2800" i="1" dirty="0" smtClean="0">
                <a:latin typeface="Times New Roman" panose="02020603050405020304" pitchFamily="18" charset="0"/>
              </a:rPr>
              <a:t>i = </a:t>
            </a:r>
            <a:r>
              <a:rPr lang="it-IT" sz="2800" dirty="0" smtClean="0">
                <a:latin typeface="Times New Roman" panose="02020603050405020304" pitchFamily="18" charset="0"/>
              </a:rPr>
              <a:t>1,…,</a:t>
            </a:r>
            <a:r>
              <a:rPr lang="it-IT" sz="2800" i="1" dirty="0" smtClean="0">
                <a:latin typeface="Times New Roman" panose="02020603050405020304" pitchFamily="18" charset="0"/>
              </a:rPr>
              <a:t>n</a:t>
            </a:r>
            <a:r>
              <a:rPr lang="it-IT" sz="2800" dirty="0" smtClean="0">
                <a:latin typeface="Times New Roman" panose="02020603050405020304" pitchFamily="18" charset="0"/>
              </a:rPr>
              <a:t>, </a:t>
            </a:r>
            <a:r>
              <a:rPr lang="it-IT" sz="2800" i="1" dirty="0" smtClean="0">
                <a:latin typeface="Times New Roman" panose="02020603050405020304" pitchFamily="18" charset="0"/>
              </a:rPr>
              <a:t>s</a:t>
            </a:r>
            <a:r>
              <a:rPr lang="it-IT" sz="2800" i="1" baseline="-25000" dirty="0" smtClean="0">
                <a:latin typeface="Times New Roman" panose="02020603050405020304" pitchFamily="18" charset="0"/>
              </a:rPr>
              <a:t>i</a:t>
            </a:r>
            <a:r>
              <a:rPr lang="it-IT" sz="2800" dirty="0" smtClean="0">
                <a:latin typeface="Times New Roman" panose="02020603050405020304" pitchFamily="18" charset="0"/>
              </a:rPr>
              <a:t>*</a:t>
            </a:r>
            <a:r>
              <a:rPr lang="it-IT" sz="2800" baseline="-25000" dirty="0" smtClean="0">
                <a:latin typeface="Times New Roman" panose="02020603050405020304" pitchFamily="18" charset="0"/>
              </a:rPr>
              <a:t> </a:t>
            </a:r>
            <a:r>
              <a:rPr lang="it-IT" sz="2800" dirty="0" smtClean="0">
                <a:latin typeface="Times New Roman" panose="02020603050405020304" pitchFamily="18" charset="0"/>
              </a:rPr>
              <a:t>è la </a:t>
            </a:r>
            <a:r>
              <a:rPr lang="it-IT" sz="2800" i="1" dirty="0" smtClean="0">
                <a:latin typeface="Times New Roman" panose="02020603050405020304" pitchFamily="18" charset="0"/>
              </a:rPr>
              <a:t>risposta ottima</a:t>
            </a:r>
            <a:r>
              <a:rPr lang="it-IT" sz="2800" dirty="0" smtClean="0">
                <a:latin typeface="Times New Roman" panose="02020603050405020304" pitchFamily="18" charset="0"/>
              </a:rPr>
              <a:t> del giocatore </a:t>
            </a:r>
            <a:r>
              <a:rPr lang="it-IT" sz="2800" i="1" dirty="0" smtClean="0">
                <a:latin typeface="Times New Roman" panose="02020603050405020304" pitchFamily="18" charset="0"/>
              </a:rPr>
              <a:t>i </a:t>
            </a:r>
            <a:r>
              <a:rPr lang="it-IT" sz="2800" dirty="0" smtClean="0">
                <a:latin typeface="Times New Roman" panose="02020603050405020304" pitchFamily="18" charset="0"/>
              </a:rPr>
              <a:t>alle strategie specificate dagli altri </a:t>
            </a:r>
            <a:r>
              <a:rPr lang="it-IT" sz="2800" i="1" dirty="0" smtClean="0">
                <a:latin typeface="Times New Roman" panose="02020603050405020304" pitchFamily="18" charset="0"/>
              </a:rPr>
              <a:t>n</a:t>
            </a:r>
            <a:r>
              <a:rPr lang="it-IT" sz="2800" dirty="0" smtClean="0">
                <a:latin typeface="Times New Roman" panose="02020603050405020304" pitchFamily="18" charset="0"/>
              </a:rPr>
              <a:t>-1 giocatori.</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ctrTitle"/>
          </p:nvPr>
        </p:nvSpPr>
        <p:spPr>
          <a:xfrm>
            <a:off x="684213" y="333375"/>
            <a:ext cx="7772400" cy="1470025"/>
          </a:xfrm>
        </p:spPr>
        <p:txBody>
          <a:bodyPr/>
          <a:lstStyle/>
          <a:p>
            <a:pPr eaLnBrk="1" hangingPunct="1"/>
            <a:r>
              <a:rPr lang="it-IT" sz="4000" smtClean="0">
                <a:latin typeface="Times New Roman" panose="02020603050405020304" pitchFamily="18" charset="0"/>
              </a:rPr>
              <a:t>Giochi Critici</a:t>
            </a:r>
          </a:p>
        </p:txBody>
      </p:sp>
      <p:sp>
        <p:nvSpPr>
          <p:cNvPr id="8195" name="Rectangle 3"/>
          <p:cNvSpPr>
            <a:spLocks noGrp="1" noChangeArrowheads="1"/>
          </p:cNvSpPr>
          <p:nvPr>
            <p:ph type="subTitle" idx="1"/>
          </p:nvPr>
        </p:nvSpPr>
        <p:spPr>
          <a:xfrm>
            <a:off x="755650" y="1700213"/>
            <a:ext cx="7848600" cy="4824412"/>
          </a:xfrm>
        </p:spPr>
        <p:txBody>
          <a:bodyPr/>
          <a:lstStyle/>
          <a:p>
            <a:pPr algn="just" eaLnBrk="1" hangingPunct="1"/>
            <a:r>
              <a:rPr lang="it-IT" sz="2800" smtClean="0">
                <a:latin typeface="Times New Roman" panose="02020603050405020304" pitchFamily="18" charset="0"/>
              </a:rPr>
              <a:t>Un </a:t>
            </a:r>
            <a:r>
              <a:rPr lang="it-IT" sz="2800" i="1" smtClean="0">
                <a:latin typeface="Times New Roman" panose="02020603050405020304" pitchFamily="18" charset="0"/>
              </a:rPr>
              <a:t>gioco critico</a:t>
            </a:r>
            <a:r>
              <a:rPr lang="it-IT" sz="2800" smtClean="0">
                <a:latin typeface="Times New Roman" panose="02020603050405020304" pitchFamily="18" charset="0"/>
              </a:rPr>
              <a:t> è un gioco </a:t>
            </a:r>
            <a:r>
              <a:rPr lang="it-IT" sz="2800" i="1" smtClean="0">
                <a:latin typeface="Times New Roman" panose="02020603050405020304" pitchFamily="18" charset="0"/>
              </a:rPr>
              <a:t>G </a:t>
            </a:r>
            <a:r>
              <a:rPr lang="it-IT" sz="2800" smtClean="0">
                <a:latin typeface="Times New Roman" panose="02020603050405020304" pitchFamily="18" charset="0"/>
              </a:rPr>
              <a:t>statico con informazione completa tale che </a:t>
            </a:r>
            <a:r>
              <a:rPr lang="it-IT" sz="2800" i="1" smtClean="0">
                <a:latin typeface="Times New Roman" panose="02020603050405020304" pitchFamily="18" charset="0"/>
              </a:rPr>
              <a:t>G</a:t>
            </a:r>
            <a:r>
              <a:rPr lang="it-IT" sz="2800" smtClean="0">
                <a:latin typeface="Times New Roman" panose="02020603050405020304" pitchFamily="18" charset="0"/>
              </a:rPr>
              <a:t> ammetta:</a:t>
            </a:r>
          </a:p>
          <a:p>
            <a:pPr algn="just" eaLnBrk="1" hangingPunct="1"/>
            <a:endParaRPr lang="it-IT" sz="2800" smtClean="0">
              <a:latin typeface="Times New Roman" panose="02020603050405020304" pitchFamily="18" charset="0"/>
            </a:endParaRPr>
          </a:p>
          <a:p>
            <a:pPr algn="just" eaLnBrk="1" hangingPunct="1">
              <a:buFontTx/>
              <a:buChar char="•"/>
            </a:pPr>
            <a:r>
              <a:rPr lang="it-IT" sz="2800" smtClean="0">
                <a:latin typeface="Times New Roman" panose="02020603050405020304" pitchFamily="18" charset="0"/>
              </a:rPr>
              <a:t> sia un esito generato dall’Equilibrio di Nash</a:t>
            </a:r>
            <a:r>
              <a:rPr lang="it-IT" sz="2800" i="1" smtClean="0">
                <a:latin typeface="Times New Roman" panose="02020603050405020304" pitchFamily="18" charset="0"/>
              </a:rPr>
              <a:t>, </a:t>
            </a:r>
            <a:r>
              <a:rPr lang="it-IT" sz="2800" smtClean="0">
                <a:latin typeface="Times New Roman" panose="02020603050405020304" pitchFamily="18" charset="0"/>
              </a:rPr>
              <a:t>con payoff (</a:t>
            </a:r>
            <a:r>
              <a:rPr lang="it-IT" sz="2800" i="1" smtClean="0">
                <a:latin typeface="Times New Roman" panose="02020603050405020304" pitchFamily="18" charset="0"/>
              </a:rPr>
              <a:t>e</a:t>
            </a:r>
            <a:r>
              <a:rPr lang="it-IT" sz="2800" baseline="-25000" smtClean="0">
                <a:latin typeface="Times New Roman" panose="02020603050405020304" pitchFamily="18" charset="0"/>
              </a:rPr>
              <a:t>1</a:t>
            </a:r>
            <a:r>
              <a:rPr lang="it-IT" sz="2800" smtClean="0">
                <a:latin typeface="Times New Roman" panose="02020603050405020304" pitchFamily="18" charset="0"/>
              </a:rPr>
              <a:t>,…,</a:t>
            </a:r>
            <a:r>
              <a:rPr lang="it-IT" sz="2800" i="1" smtClean="0">
                <a:latin typeface="Times New Roman" panose="02020603050405020304" pitchFamily="18" charset="0"/>
              </a:rPr>
              <a:t>e</a:t>
            </a:r>
            <a:r>
              <a:rPr lang="it-IT" sz="2800" i="1" baseline="-25000" smtClean="0">
                <a:latin typeface="Times New Roman" panose="02020603050405020304" pitchFamily="18" charset="0"/>
              </a:rPr>
              <a:t>n</a:t>
            </a:r>
            <a:r>
              <a:rPr lang="it-IT" sz="2800" smtClean="0">
                <a:latin typeface="Times New Roman" panose="02020603050405020304" pitchFamily="18" charset="0"/>
              </a:rPr>
              <a:t>), che chiameremo </a:t>
            </a:r>
            <a:r>
              <a:rPr lang="it-IT" sz="2800" i="1" smtClean="0">
                <a:latin typeface="Times New Roman" panose="02020603050405020304" pitchFamily="18" charset="0"/>
              </a:rPr>
              <a:t>esito di Nash</a:t>
            </a:r>
            <a:r>
              <a:rPr lang="it-IT" sz="2800" smtClean="0">
                <a:latin typeface="Times New Roman" panose="02020603050405020304" pitchFamily="18" charset="0"/>
              </a:rPr>
              <a:t>; </a:t>
            </a:r>
          </a:p>
          <a:p>
            <a:pPr algn="just" eaLnBrk="1" hangingPunct="1"/>
            <a:endParaRPr lang="it-IT" sz="2800" smtClean="0">
              <a:latin typeface="Times New Roman" panose="02020603050405020304" pitchFamily="18" charset="0"/>
            </a:endParaRPr>
          </a:p>
          <a:p>
            <a:pPr algn="just" eaLnBrk="1" hangingPunct="1">
              <a:buFontTx/>
              <a:buChar char="•"/>
            </a:pPr>
            <a:r>
              <a:rPr lang="it-IT" sz="2800" smtClean="0">
                <a:latin typeface="Times New Roman" panose="02020603050405020304" pitchFamily="18" charset="0"/>
              </a:rPr>
              <a:t> sia un esito non generato dall’Equilibrio di Nash, con payoff (</a:t>
            </a:r>
            <a:r>
              <a:rPr lang="it-IT" sz="2800" i="1" smtClean="0">
                <a:latin typeface="Times New Roman" panose="02020603050405020304" pitchFamily="18" charset="0"/>
              </a:rPr>
              <a:t>x</a:t>
            </a:r>
            <a:r>
              <a:rPr lang="it-IT" sz="2800" baseline="-25000" smtClean="0">
                <a:latin typeface="Times New Roman" panose="02020603050405020304" pitchFamily="18" charset="0"/>
              </a:rPr>
              <a:t>1</a:t>
            </a:r>
            <a:r>
              <a:rPr lang="it-IT" sz="2800" smtClean="0">
                <a:latin typeface="Times New Roman" panose="02020603050405020304" pitchFamily="18" charset="0"/>
              </a:rPr>
              <a:t>,…,</a:t>
            </a:r>
            <a:r>
              <a:rPr lang="it-IT" sz="2800" i="1" smtClean="0">
                <a:latin typeface="Times New Roman" panose="02020603050405020304" pitchFamily="18" charset="0"/>
              </a:rPr>
              <a:t>x</a:t>
            </a:r>
            <a:r>
              <a:rPr lang="it-IT" sz="2800" i="1" baseline="-25000" smtClean="0">
                <a:latin typeface="Times New Roman" panose="02020603050405020304" pitchFamily="18" charset="0"/>
              </a:rPr>
              <a:t>n</a:t>
            </a:r>
            <a:r>
              <a:rPr lang="it-IT" sz="2800" smtClean="0">
                <a:latin typeface="Times New Roman" panose="02020603050405020304" pitchFamily="18" charset="0"/>
              </a:rPr>
              <a:t>), tali che </a:t>
            </a:r>
            <a:r>
              <a:rPr lang="it-IT" sz="2800" i="1" smtClean="0">
                <a:latin typeface="Times New Roman" panose="02020603050405020304" pitchFamily="18" charset="0"/>
              </a:rPr>
              <a:t>x</a:t>
            </a:r>
            <a:r>
              <a:rPr lang="it-IT" sz="2800" i="1" baseline="-25000" smtClean="0">
                <a:latin typeface="Times New Roman" panose="02020603050405020304" pitchFamily="18" charset="0"/>
              </a:rPr>
              <a:t>i</a:t>
            </a:r>
            <a:r>
              <a:rPr lang="it-IT" sz="2800" i="1" smtClean="0">
                <a:latin typeface="Times New Roman" panose="02020603050405020304" pitchFamily="18" charset="0"/>
              </a:rPr>
              <a:t> </a:t>
            </a:r>
            <a:r>
              <a:rPr lang="it-IT" sz="2800" smtClean="0">
                <a:latin typeface="Times New Roman" panose="02020603050405020304" pitchFamily="18" charset="0"/>
              </a:rPr>
              <a:t>&gt; </a:t>
            </a:r>
            <a:r>
              <a:rPr lang="it-IT" sz="2800" i="1" smtClean="0">
                <a:latin typeface="Times New Roman" panose="02020603050405020304" pitchFamily="18" charset="0"/>
              </a:rPr>
              <a:t>e</a:t>
            </a:r>
            <a:r>
              <a:rPr lang="it-IT" sz="2800" i="1" baseline="-25000" smtClean="0">
                <a:latin typeface="Times New Roman" panose="02020603050405020304" pitchFamily="18" charset="0"/>
              </a:rPr>
              <a:t>i</a:t>
            </a:r>
            <a:r>
              <a:rPr lang="it-IT" sz="2800" smtClean="0">
                <a:latin typeface="Times New Roman" panose="02020603050405020304" pitchFamily="18" charset="0"/>
              </a:rPr>
              <a:t> per </a:t>
            </a:r>
            <a:r>
              <a:rPr lang="it-IT" sz="2800" i="1" smtClean="0">
                <a:latin typeface="Times New Roman" panose="02020603050405020304" pitchFamily="18" charset="0"/>
              </a:rPr>
              <a:t>i </a:t>
            </a:r>
            <a:r>
              <a:rPr lang="it-IT" sz="2800" smtClean="0">
                <a:latin typeface="Times New Roman" panose="02020603050405020304" pitchFamily="18" charset="0"/>
              </a:rPr>
              <a:t>= 1,…,</a:t>
            </a:r>
            <a:r>
              <a:rPr lang="it-IT" sz="2800" i="1" smtClean="0">
                <a:latin typeface="Times New Roman" panose="02020603050405020304" pitchFamily="18" charset="0"/>
              </a:rPr>
              <a:t>n</a:t>
            </a:r>
            <a:r>
              <a:rPr lang="it-IT" sz="2800" smtClean="0">
                <a:latin typeface="Times New Roman" panose="02020603050405020304" pitchFamily="18" charset="0"/>
              </a:rPr>
              <a:t>,</a:t>
            </a:r>
            <a:r>
              <a:rPr lang="it-IT" sz="2800" baseline="-25000" smtClean="0">
                <a:latin typeface="Times New Roman" panose="02020603050405020304" pitchFamily="18" charset="0"/>
              </a:rPr>
              <a:t> </a:t>
            </a:r>
            <a:r>
              <a:rPr lang="it-IT" sz="2800" smtClean="0">
                <a:latin typeface="Times New Roman" panose="02020603050405020304" pitchFamily="18" charset="0"/>
              </a:rPr>
              <a:t>che chiameremo </a:t>
            </a:r>
            <a:r>
              <a:rPr lang="it-IT" sz="2800" i="1" smtClean="0">
                <a:latin typeface="Times New Roman" panose="02020603050405020304" pitchFamily="18" charset="0"/>
              </a:rPr>
              <a:t>esito collusivo.</a:t>
            </a:r>
            <a:endParaRPr lang="it-IT" sz="2800" baseline="-25000" smtClean="0">
              <a:latin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ctrTitle"/>
          </p:nvPr>
        </p:nvSpPr>
        <p:spPr>
          <a:xfrm>
            <a:off x="684213" y="333375"/>
            <a:ext cx="7772400" cy="1470025"/>
          </a:xfrm>
        </p:spPr>
        <p:txBody>
          <a:bodyPr/>
          <a:lstStyle/>
          <a:p>
            <a:pPr eaLnBrk="1" hangingPunct="1"/>
            <a:r>
              <a:rPr lang="it-IT" sz="4000" smtClean="0">
                <a:latin typeface="Times New Roman" panose="02020603050405020304" pitchFamily="18" charset="0"/>
              </a:rPr>
              <a:t>Alcuni giochi critici</a:t>
            </a:r>
          </a:p>
        </p:txBody>
      </p:sp>
      <p:sp>
        <p:nvSpPr>
          <p:cNvPr id="1028" name="Rectangle 3"/>
          <p:cNvSpPr>
            <a:spLocks noGrp="1" noChangeArrowheads="1"/>
          </p:cNvSpPr>
          <p:nvPr>
            <p:ph type="subTitle" idx="1"/>
          </p:nvPr>
        </p:nvSpPr>
        <p:spPr>
          <a:xfrm>
            <a:off x="755650" y="1700213"/>
            <a:ext cx="7848600" cy="4608512"/>
          </a:xfrm>
        </p:spPr>
        <p:txBody>
          <a:bodyPr/>
          <a:lstStyle/>
          <a:p>
            <a:pPr eaLnBrk="1" hangingPunct="1"/>
            <a:r>
              <a:rPr lang="it-IT" smtClean="0">
                <a:latin typeface="Times New Roman" panose="02020603050405020304" pitchFamily="18" charset="0"/>
              </a:rPr>
              <a:t>Dilemma del Prigioniero</a:t>
            </a:r>
          </a:p>
          <a:p>
            <a:pPr eaLnBrk="1" hangingPunct="1"/>
            <a:endParaRPr lang="it-IT" smtClean="0">
              <a:latin typeface="Times New Roman" panose="02020603050405020304" pitchFamily="18" charset="0"/>
            </a:endParaRPr>
          </a:p>
          <a:p>
            <a:pPr eaLnBrk="1" hangingPunct="1"/>
            <a:endParaRPr lang="it-IT" smtClean="0">
              <a:latin typeface="Times New Roman" panose="02020603050405020304" pitchFamily="18" charset="0"/>
            </a:endParaRPr>
          </a:p>
          <a:p>
            <a:pPr eaLnBrk="1" hangingPunct="1"/>
            <a:endParaRPr lang="it-IT" smtClean="0">
              <a:latin typeface="Times New Roman" panose="02020603050405020304" pitchFamily="18" charset="0"/>
            </a:endParaRPr>
          </a:p>
          <a:p>
            <a:pPr eaLnBrk="1" hangingPunct="1"/>
            <a:endParaRPr lang="it-IT" smtClean="0">
              <a:latin typeface="Times New Roman" panose="02020603050405020304" pitchFamily="18" charset="0"/>
            </a:endParaRPr>
          </a:p>
          <a:p>
            <a:endParaRPr lang="it-IT" smtClean="0">
              <a:latin typeface="Times New Roman" panose="02020603050405020304" pitchFamily="18" charset="0"/>
            </a:endParaRPr>
          </a:p>
          <a:p>
            <a:pPr algn="l"/>
            <a:endParaRPr lang="it-IT" sz="2000" smtClean="0">
              <a:latin typeface="Times New Roman" panose="02020603050405020304" pitchFamily="18" charset="0"/>
              <a:cs typeface="Times New Roman" panose="02020603050405020304" pitchFamily="18" charset="0"/>
            </a:endParaRPr>
          </a:p>
          <a:p>
            <a:pPr algn="l"/>
            <a:r>
              <a:rPr lang="it-IT" sz="2000" smtClean="0">
                <a:latin typeface="Times New Roman" panose="02020603050405020304" pitchFamily="18" charset="0"/>
                <a:cs typeface="Times New Roman" panose="02020603050405020304" pitchFamily="18" charset="0"/>
              </a:rPr>
              <a:t>(</a:t>
            </a:r>
            <a:r>
              <a:rPr lang="it-IT" sz="2000" i="1" smtClean="0">
                <a:latin typeface="Times New Roman" panose="02020603050405020304" pitchFamily="18" charset="0"/>
                <a:cs typeface="Times New Roman" panose="02020603050405020304" pitchFamily="18" charset="0"/>
              </a:rPr>
              <a:t>e</a:t>
            </a:r>
            <a:r>
              <a:rPr lang="it-IT" sz="2000" baseline="-25000" smtClean="0">
                <a:latin typeface="Times New Roman" panose="02020603050405020304" pitchFamily="18" charset="0"/>
                <a:cs typeface="Times New Roman" panose="02020603050405020304" pitchFamily="18" charset="0"/>
              </a:rPr>
              <a:t>1</a:t>
            </a:r>
            <a:r>
              <a:rPr lang="it-IT" sz="2000" smtClean="0">
                <a:latin typeface="Times New Roman" panose="02020603050405020304" pitchFamily="18" charset="0"/>
                <a:cs typeface="Times New Roman" panose="02020603050405020304" pitchFamily="18" charset="0"/>
              </a:rPr>
              <a:t>,</a:t>
            </a:r>
            <a:r>
              <a:rPr lang="it-IT" sz="2000" i="1" smtClean="0">
                <a:latin typeface="Times New Roman" panose="02020603050405020304" pitchFamily="18" charset="0"/>
                <a:cs typeface="Times New Roman" panose="02020603050405020304" pitchFamily="18" charset="0"/>
              </a:rPr>
              <a:t>e</a:t>
            </a:r>
            <a:r>
              <a:rPr lang="it-IT" sz="2000" baseline="-25000" smtClean="0">
                <a:latin typeface="Times New Roman" panose="02020603050405020304" pitchFamily="18" charset="0"/>
                <a:cs typeface="Times New Roman" panose="02020603050405020304" pitchFamily="18" charset="0"/>
              </a:rPr>
              <a:t>2</a:t>
            </a:r>
            <a:r>
              <a:rPr lang="it-IT" sz="2000" smtClean="0">
                <a:latin typeface="Times New Roman" panose="02020603050405020304" pitchFamily="18" charset="0"/>
                <a:cs typeface="Times New Roman" panose="02020603050405020304" pitchFamily="18" charset="0"/>
              </a:rPr>
              <a:t>) = (1,1)		esito di Nash</a:t>
            </a:r>
          </a:p>
          <a:p>
            <a:pPr algn="l"/>
            <a:r>
              <a:rPr lang="it-IT" sz="2000" smtClean="0">
                <a:latin typeface="Times New Roman" panose="02020603050405020304" pitchFamily="18" charset="0"/>
                <a:cs typeface="Times New Roman" panose="02020603050405020304" pitchFamily="18" charset="0"/>
              </a:rPr>
              <a:t>(x</a:t>
            </a:r>
            <a:r>
              <a:rPr lang="it-IT" sz="2000" baseline="-25000" smtClean="0">
                <a:latin typeface="Times New Roman" panose="02020603050405020304" pitchFamily="18" charset="0"/>
                <a:cs typeface="Times New Roman" panose="02020603050405020304" pitchFamily="18" charset="0"/>
              </a:rPr>
              <a:t>1</a:t>
            </a:r>
            <a:r>
              <a:rPr lang="it-IT" sz="2000" smtClean="0">
                <a:latin typeface="Times New Roman" panose="02020603050405020304" pitchFamily="18" charset="0"/>
                <a:cs typeface="Times New Roman" panose="02020603050405020304" pitchFamily="18" charset="0"/>
              </a:rPr>
              <a:t>,x</a:t>
            </a:r>
            <a:r>
              <a:rPr lang="it-IT" sz="2000" baseline="-25000" smtClean="0">
                <a:latin typeface="Times New Roman" panose="02020603050405020304" pitchFamily="18" charset="0"/>
                <a:cs typeface="Times New Roman" panose="02020603050405020304" pitchFamily="18" charset="0"/>
              </a:rPr>
              <a:t>2</a:t>
            </a:r>
            <a:r>
              <a:rPr lang="it-IT" sz="2000" smtClean="0">
                <a:latin typeface="Times New Roman" panose="02020603050405020304" pitchFamily="18" charset="0"/>
                <a:cs typeface="Times New Roman" panose="02020603050405020304" pitchFamily="18" charset="0"/>
              </a:rPr>
              <a:t>) = (2,2)	  	esito collusivo</a:t>
            </a:r>
          </a:p>
          <a:p>
            <a:pPr eaLnBrk="1" hangingPunct="1"/>
            <a:endParaRPr lang="it-IT" smtClean="0">
              <a:latin typeface="Times New Roman" panose="02020603050405020304" pitchFamily="18" charset="0"/>
            </a:endParaRPr>
          </a:p>
          <a:p>
            <a:pPr eaLnBrk="1" hangingPunct="1"/>
            <a:endParaRPr lang="it-IT" smtClean="0">
              <a:latin typeface="Times New Roman" panose="02020603050405020304" pitchFamily="18" charset="0"/>
            </a:endParaRPr>
          </a:p>
          <a:p>
            <a:pPr eaLnBrk="1" hangingPunct="1"/>
            <a:endParaRPr lang="it-IT" smtClean="0">
              <a:latin typeface="Times New Roman" panose="02020603050405020304" pitchFamily="18" charset="0"/>
            </a:endParaRPr>
          </a:p>
          <a:p>
            <a:pPr eaLnBrk="1" hangingPunct="1"/>
            <a:endParaRPr lang="it-IT" smtClean="0">
              <a:latin typeface="Times New Roman" panose="02020603050405020304" pitchFamily="18" charset="0"/>
            </a:endParaRPr>
          </a:p>
          <a:p>
            <a:pPr eaLnBrk="1" hangingPunct="1"/>
            <a:endParaRPr lang="it-IT" smtClean="0">
              <a:latin typeface="Times New Roman" panose="02020603050405020304" pitchFamily="18" charset="0"/>
            </a:endParaRPr>
          </a:p>
          <a:p>
            <a:pPr eaLnBrk="1" hangingPunct="1"/>
            <a:endParaRPr lang="it-IT" smtClean="0">
              <a:latin typeface="Times New Roman" panose="02020603050405020304" pitchFamily="18" charset="0"/>
            </a:endParaRPr>
          </a:p>
          <a:p>
            <a:pPr eaLnBrk="1" hangingPunct="1"/>
            <a:endParaRPr lang="it-IT" smtClean="0">
              <a:latin typeface="Times New Roman" panose="02020603050405020304" pitchFamily="18" charset="0"/>
            </a:endParaRPr>
          </a:p>
          <a:p>
            <a:pPr eaLnBrk="1" hangingPunct="1"/>
            <a:endParaRPr lang="it-IT" smtClean="0">
              <a:latin typeface="Times New Roman" panose="02020603050405020304" pitchFamily="18" charset="0"/>
            </a:endParaRPr>
          </a:p>
        </p:txBody>
      </p:sp>
      <p:pic>
        <p:nvPicPr>
          <p:cNvPr id="9220"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4213" y="2492375"/>
            <a:ext cx="7867650" cy="2619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ctrTitle"/>
          </p:nvPr>
        </p:nvSpPr>
        <p:spPr>
          <a:xfrm>
            <a:off x="684213" y="333375"/>
            <a:ext cx="7772400" cy="1470025"/>
          </a:xfrm>
        </p:spPr>
        <p:txBody>
          <a:bodyPr/>
          <a:lstStyle/>
          <a:p>
            <a:pPr eaLnBrk="1" hangingPunct="1"/>
            <a:r>
              <a:rPr lang="it-IT" sz="4000" smtClean="0">
                <a:latin typeface="Times New Roman" panose="02020603050405020304" pitchFamily="18" charset="0"/>
              </a:rPr>
              <a:t>Alcuni giochi critici</a:t>
            </a:r>
          </a:p>
        </p:txBody>
      </p:sp>
      <p:sp>
        <p:nvSpPr>
          <p:cNvPr id="2052" name="Rectangle 3"/>
          <p:cNvSpPr>
            <a:spLocks noGrp="1" noChangeArrowheads="1"/>
          </p:cNvSpPr>
          <p:nvPr>
            <p:ph type="subTitle" idx="1"/>
          </p:nvPr>
        </p:nvSpPr>
        <p:spPr>
          <a:xfrm>
            <a:off x="755650" y="1700213"/>
            <a:ext cx="7848600" cy="4608512"/>
          </a:xfrm>
        </p:spPr>
        <p:txBody>
          <a:bodyPr/>
          <a:lstStyle/>
          <a:p>
            <a:pPr eaLnBrk="1" hangingPunct="1"/>
            <a:r>
              <a:rPr lang="it-IT" smtClean="0">
                <a:latin typeface="Times New Roman" panose="02020603050405020304" pitchFamily="18" charset="0"/>
              </a:rPr>
              <a:t>La politica del Territorio</a:t>
            </a:r>
          </a:p>
          <a:p>
            <a:pPr eaLnBrk="1" hangingPunct="1"/>
            <a:endParaRPr lang="it-IT" smtClean="0">
              <a:latin typeface="Times New Roman" panose="02020603050405020304" pitchFamily="18" charset="0"/>
            </a:endParaRPr>
          </a:p>
          <a:p>
            <a:pPr eaLnBrk="1" hangingPunct="1"/>
            <a:endParaRPr lang="it-IT" smtClean="0">
              <a:latin typeface="Times New Roman" panose="02020603050405020304" pitchFamily="18" charset="0"/>
            </a:endParaRPr>
          </a:p>
          <a:p>
            <a:pPr eaLnBrk="1" hangingPunct="1"/>
            <a:endParaRPr lang="it-IT" smtClean="0">
              <a:latin typeface="Times New Roman" panose="02020603050405020304" pitchFamily="18" charset="0"/>
            </a:endParaRPr>
          </a:p>
          <a:p>
            <a:pPr eaLnBrk="1" hangingPunct="1"/>
            <a:endParaRPr lang="it-IT" smtClean="0">
              <a:latin typeface="Times New Roman" panose="02020603050405020304" pitchFamily="18" charset="0"/>
            </a:endParaRPr>
          </a:p>
          <a:p>
            <a:pPr eaLnBrk="1" hangingPunct="1"/>
            <a:endParaRPr lang="it-IT" smtClean="0">
              <a:latin typeface="Times New Roman" panose="02020603050405020304" pitchFamily="18" charset="0"/>
            </a:endParaRPr>
          </a:p>
          <a:p>
            <a:pPr algn="l"/>
            <a:endParaRPr lang="it-IT" sz="2000" smtClean="0">
              <a:latin typeface="Times New Roman" panose="02020603050405020304" pitchFamily="18" charset="0"/>
              <a:cs typeface="Times New Roman" panose="02020603050405020304" pitchFamily="18" charset="0"/>
            </a:endParaRPr>
          </a:p>
          <a:p>
            <a:pPr algn="l"/>
            <a:r>
              <a:rPr lang="it-IT" sz="2000" smtClean="0">
                <a:latin typeface="Times New Roman" panose="02020603050405020304" pitchFamily="18" charset="0"/>
                <a:cs typeface="Times New Roman" panose="02020603050405020304" pitchFamily="18" charset="0"/>
              </a:rPr>
              <a:t>(</a:t>
            </a:r>
            <a:r>
              <a:rPr lang="it-IT" sz="2000" i="1" smtClean="0">
                <a:latin typeface="Times New Roman" panose="02020603050405020304" pitchFamily="18" charset="0"/>
                <a:cs typeface="Times New Roman" panose="02020603050405020304" pitchFamily="18" charset="0"/>
              </a:rPr>
              <a:t>e</a:t>
            </a:r>
            <a:r>
              <a:rPr lang="it-IT" sz="2000" baseline="-25000" smtClean="0">
                <a:latin typeface="Times New Roman" panose="02020603050405020304" pitchFamily="18" charset="0"/>
                <a:cs typeface="Times New Roman" panose="02020603050405020304" pitchFamily="18" charset="0"/>
              </a:rPr>
              <a:t>1</a:t>
            </a:r>
            <a:r>
              <a:rPr lang="it-IT" sz="2000" smtClean="0">
                <a:latin typeface="Times New Roman" panose="02020603050405020304" pitchFamily="18" charset="0"/>
                <a:cs typeface="Times New Roman" panose="02020603050405020304" pitchFamily="18" charset="0"/>
              </a:rPr>
              <a:t>,</a:t>
            </a:r>
            <a:r>
              <a:rPr lang="it-IT" sz="2000" i="1" smtClean="0">
                <a:latin typeface="Times New Roman" panose="02020603050405020304" pitchFamily="18" charset="0"/>
                <a:cs typeface="Times New Roman" panose="02020603050405020304" pitchFamily="18" charset="0"/>
              </a:rPr>
              <a:t>e</a:t>
            </a:r>
            <a:r>
              <a:rPr lang="it-IT" sz="2000" baseline="-25000" smtClean="0">
                <a:latin typeface="Times New Roman" panose="02020603050405020304" pitchFamily="18" charset="0"/>
                <a:cs typeface="Times New Roman" panose="02020603050405020304" pitchFamily="18" charset="0"/>
              </a:rPr>
              <a:t>2</a:t>
            </a:r>
            <a:r>
              <a:rPr lang="it-IT" sz="2000" smtClean="0">
                <a:latin typeface="Times New Roman" panose="02020603050405020304" pitchFamily="18" charset="0"/>
                <a:cs typeface="Times New Roman" panose="02020603050405020304" pitchFamily="18" charset="0"/>
              </a:rPr>
              <a:t>) = (2,2)		esito di Nash</a:t>
            </a:r>
          </a:p>
          <a:p>
            <a:pPr algn="l"/>
            <a:r>
              <a:rPr lang="it-IT" sz="2000" smtClean="0">
                <a:latin typeface="Times New Roman" panose="02020603050405020304" pitchFamily="18" charset="0"/>
                <a:cs typeface="Times New Roman" panose="02020603050405020304" pitchFamily="18" charset="0"/>
              </a:rPr>
              <a:t>(x</a:t>
            </a:r>
            <a:r>
              <a:rPr lang="it-IT" sz="2000" baseline="-25000" smtClean="0">
                <a:latin typeface="Times New Roman" panose="02020603050405020304" pitchFamily="18" charset="0"/>
                <a:cs typeface="Times New Roman" panose="02020603050405020304" pitchFamily="18" charset="0"/>
              </a:rPr>
              <a:t>1</a:t>
            </a:r>
            <a:r>
              <a:rPr lang="it-IT" sz="2000" smtClean="0">
                <a:latin typeface="Times New Roman" panose="02020603050405020304" pitchFamily="18" charset="0"/>
                <a:cs typeface="Times New Roman" panose="02020603050405020304" pitchFamily="18" charset="0"/>
              </a:rPr>
              <a:t>,x</a:t>
            </a:r>
            <a:r>
              <a:rPr lang="it-IT" sz="2000" baseline="-25000" smtClean="0">
                <a:latin typeface="Times New Roman" panose="02020603050405020304" pitchFamily="18" charset="0"/>
                <a:cs typeface="Times New Roman" panose="02020603050405020304" pitchFamily="18" charset="0"/>
              </a:rPr>
              <a:t>2</a:t>
            </a:r>
            <a:r>
              <a:rPr lang="it-IT" sz="2000" smtClean="0">
                <a:latin typeface="Times New Roman" panose="02020603050405020304" pitchFamily="18" charset="0"/>
                <a:cs typeface="Times New Roman" panose="02020603050405020304" pitchFamily="18" charset="0"/>
              </a:rPr>
              <a:t>) = (3,3)		esito collusivo</a:t>
            </a:r>
          </a:p>
          <a:p>
            <a:pPr eaLnBrk="1" hangingPunct="1"/>
            <a:endParaRPr lang="it-IT" smtClean="0">
              <a:latin typeface="Times New Roman" panose="02020603050405020304" pitchFamily="18" charset="0"/>
            </a:endParaRPr>
          </a:p>
        </p:txBody>
      </p:sp>
      <p:pic>
        <p:nvPicPr>
          <p:cNvPr id="10244"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750" y="2492375"/>
            <a:ext cx="8096250" cy="270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ctrTitle"/>
          </p:nvPr>
        </p:nvSpPr>
        <p:spPr>
          <a:xfrm>
            <a:off x="684213" y="333375"/>
            <a:ext cx="7772400" cy="1470025"/>
          </a:xfrm>
        </p:spPr>
        <p:txBody>
          <a:bodyPr/>
          <a:lstStyle/>
          <a:p>
            <a:pPr eaLnBrk="1" hangingPunct="1"/>
            <a:r>
              <a:rPr lang="it-IT" sz="4000" smtClean="0">
                <a:latin typeface="Times New Roman" panose="02020603050405020304" pitchFamily="18" charset="0"/>
              </a:rPr>
              <a:t>Alcuni giochi critici</a:t>
            </a:r>
          </a:p>
        </p:txBody>
      </p:sp>
      <p:sp>
        <p:nvSpPr>
          <p:cNvPr id="3076" name="Rectangle 3"/>
          <p:cNvSpPr>
            <a:spLocks noGrp="1" noChangeArrowheads="1"/>
          </p:cNvSpPr>
          <p:nvPr>
            <p:ph type="subTitle" idx="1"/>
          </p:nvPr>
        </p:nvSpPr>
        <p:spPr>
          <a:xfrm>
            <a:off x="755650" y="1700213"/>
            <a:ext cx="7848600" cy="4608512"/>
          </a:xfrm>
        </p:spPr>
        <p:txBody>
          <a:bodyPr/>
          <a:lstStyle/>
          <a:p>
            <a:pPr eaLnBrk="1" hangingPunct="1"/>
            <a:r>
              <a:rPr lang="it-IT" smtClean="0">
                <a:latin typeface="Times New Roman" panose="02020603050405020304" pitchFamily="18" charset="0"/>
              </a:rPr>
              <a:t>Il gioco dei Prezzi</a:t>
            </a:r>
          </a:p>
          <a:p>
            <a:pPr eaLnBrk="1" hangingPunct="1"/>
            <a:endParaRPr lang="it-IT" smtClean="0">
              <a:latin typeface="Times New Roman" panose="02020603050405020304" pitchFamily="18" charset="0"/>
            </a:endParaRPr>
          </a:p>
          <a:p>
            <a:pPr eaLnBrk="1" hangingPunct="1"/>
            <a:endParaRPr lang="it-IT" smtClean="0">
              <a:latin typeface="Times New Roman" panose="02020603050405020304" pitchFamily="18" charset="0"/>
            </a:endParaRPr>
          </a:p>
          <a:p>
            <a:pPr eaLnBrk="1" hangingPunct="1"/>
            <a:endParaRPr lang="it-IT" smtClean="0">
              <a:latin typeface="Times New Roman" panose="02020603050405020304" pitchFamily="18" charset="0"/>
            </a:endParaRPr>
          </a:p>
          <a:p>
            <a:pPr eaLnBrk="1" hangingPunct="1"/>
            <a:endParaRPr lang="it-IT" smtClean="0">
              <a:latin typeface="Times New Roman" panose="02020603050405020304" pitchFamily="18" charset="0"/>
            </a:endParaRPr>
          </a:p>
          <a:p>
            <a:pPr eaLnBrk="1" hangingPunct="1"/>
            <a:endParaRPr lang="it-IT" smtClean="0">
              <a:latin typeface="Times New Roman" panose="02020603050405020304" pitchFamily="18" charset="0"/>
            </a:endParaRPr>
          </a:p>
          <a:p>
            <a:pPr algn="l"/>
            <a:endParaRPr lang="it-IT" sz="2000" smtClean="0">
              <a:latin typeface="Times New Roman" panose="02020603050405020304" pitchFamily="18" charset="0"/>
              <a:cs typeface="Times New Roman" panose="02020603050405020304" pitchFamily="18" charset="0"/>
            </a:endParaRPr>
          </a:p>
          <a:p>
            <a:pPr algn="l"/>
            <a:r>
              <a:rPr lang="it-IT" sz="2000" smtClean="0">
                <a:latin typeface="Times New Roman" panose="02020603050405020304" pitchFamily="18" charset="0"/>
                <a:cs typeface="Times New Roman" panose="02020603050405020304" pitchFamily="18" charset="0"/>
              </a:rPr>
              <a:t>(</a:t>
            </a:r>
            <a:r>
              <a:rPr lang="it-IT" sz="2000" i="1" smtClean="0">
                <a:latin typeface="Times New Roman" panose="02020603050405020304" pitchFamily="18" charset="0"/>
                <a:cs typeface="Times New Roman" panose="02020603050405020304" pitchFamily="18" charset="0"/>
              </a:rPr>
              <a:t>e</a:t>
            </a:r>
            <a:r>
              <a:rPr lang="it-IT" sz="2000" baseline="-25000" smtClean="0">
                <a:latin typeface="Times New Roman" panose="02020603050405020304" pitchFamily="18" charset="0"/>
                <a:cs typeface="Times New Roman" panose="02020603050405020304" pitchFamily="18" charset="0"/>
              </a:rPr>
              <a:t>1</a:t>
            </a:r>
            <a:r>
              <a:rPr lang="it-IT" sz="2000" smtClean="0">
                <a:latin typeface="Times New Roman" panose="02020603050405020304" pitchFamily="18" charset="0"/>
                <a:cs typeface="Times New Roman" panose="02020603050405020304" pitchFamily="18" charset="0"/>
              </a:rPr>
              <a:t>,</a:t>
            </a:r>
            <a:r>
              <a:rPr lang="it-IT" sz="2000" i="1" smtClean="0">
                <a:latin typeface="Times New Roman" panose="02020603050405020304" pitchFamily="18" charset="0"/>
                <a:cs typeface="Times New Roman" panose="02020603050405020304" pitchFamily="18" charset="0"/>
              </a:rPr>
              <a:t>e</a:t>
            </a:r>
            <a:r>
              <a:rPr lang="it-IT" sz="2000" baseline="-25000" smtClean="0">
                <a:latin typeface="Times New Roman" panose="02020603050405020304" pitchFamily="18" charset="0"/>
                <a:cs typeface="Times New Roman" panose="02020603050405020304" pitchFamily="18" charset="0"/>
              </a:rPr>
              <a:t>2</a:t>
            </a:r>
            <a:r>
              <a:rPr lang="it-IT" sz="2000" smtClean="0">
                <a:latin typeface="Times New Roman" panose="02020603050405020304" pitchFamily="18" charset="0"/>
                <a:cs typeface="Times New Roman" panose="02020603050405020304" pitchFamily="18" charset="0"/>
              </a:rPr>
              <a:t>) = (1,1)		esito di Nash</a:t>
            </a:r>
          </a:p>
          <a:p>
            <a:pPr algn="l"/>
            <a:r>
              <a:rPr lang="it-IT" sz="2000" smtClean="0">
                <a:latin typeface="Times New Roman" panose="02020603050405020304" pitchFamily="18" charset="0"/>
                <a:cs typeface="Times New Roman" panose="02020603050405020304" pitchFamily="18" charset="0"/>
              </a:rPr>
              <a:t>(x</a:t>
            </a:r>
            <a:r>
              <a:rPr lang="it-IT" sz="2000" baseline="-25000" smtClean="0">
                <a:latin typeface="Times New Roman" panose="02020603050405020304" pitchFamily="18" charset="0"/>
                <a:cs typeface="Times New Roman" panose="02020603050405020304" pitchFamily="18" charset="0"/>
              </a:rPr>
              <a:t>1</a:t>
            </a:r>
            <a:r>
              <a:rPr lang="it-IT" sz="2000" smtClean="0">
                <a:latin typeface="Times New Roman" panose="02020603050405020304" pitchFamily="18" charset="0"/>
                <a:cs typeface="Times New Roman" panose="02020603050405020304" pitchFamily="18" charset="0"/>
              </a:rPr>
              <a:t>,x</a:t>
            </a:r>
            <a:r>
              <a:rPr lang="it-IT" sz="2000" baseline="-25000" smtClean="0">
                <a:latin typeface="Times New Roman" panose="02020603050405020304" pitchFamily="18" charset="0"/>
                <a:cs typeface="Times New Roman" panose="02020603050405020304" pitchFamily="18" charset="0"/>
              </a:rPr>
              <a:t>2</a:t>
            </a:r>
            <a:r>
              <a:rPr lang="it-IT" sz="2000" smtClean="0">
                <a:latin typeface="Times New Roman" panose="02020603050405020304" pitchFamily="18" charset="0"/>
                <a:cs typeface="Times New Roman" panose="02020603050405020304" pitchFamily="18" charset="0"/>
              </a:rPr>
              <a:t>) = (3,3)		esito collusivo</a:t>
            </a:r>
          </a:p>
          <a:p>
            <a:pPr eaLnBrk="1" hangingPunct="1"/>
            <a:endParaRPr lang="it-IT" smtClean="0">
              <a:latin typeface="Times New Roman" panose="02020603050405020304" pitchFamily="18" charset="0"/>
            </a:endParaRPr>
          </a:p>
          <a:p>
            <a:pPr eaLnBrk="1" hangingPunct="1"/>
            <a:endParaRPr lang="it-IT" smtClean="0">
              <a:latin typeface="Times New Roman" panose="02020603050405020304" pitchFamily="18" charset="0"/>
            </a:endParaRPr>
          </a:p>
          <a:p>
            <a:pPr eaLnBrk="1" hangingPunct="1"/>
            <a:endParaRPr lang="it-IT" smtClean="0">
              <a:latin typeface="Times New Roman" panose="02020603050405020304" pitchFamily="18" charset="0"/>
            </a:endParaRPr>
          </a:p>
          <a:p>
            <a:pPr eaLnBrk="1" hangingPunct="1"/>
            <a:endParaRPr lang="it-IT" smtClean="0">
              <a:latin typeface="Times New Roman" panose="02020603050405020304" pitchFamily="18" charset="0"/>
            </a:endParaRPr>
          </a:p>
          <a:p>
            <a:pPr eaLnBrk="1" hangingPunct="1"/>
            <a:endParaRPr lang="it-IT" smtClean="0">
              <a:latin typeface="Times New Roman" panose="02020603050405020304" pitchFamily="18" charset="0"/>
            </a:endParaRPr>
          </a:p>
          <a:p>
            <a:pPr eaLnBrk="1" hangingPunct="1"/>
            <a:endParaRPr lang="it-IT" smtClean="0">
              <a:latin typeface="Times New Roman" panose="02020603050405020304" pitchFamily="18" charset="0"/>
            </a:endParaRPr>
          </a:p>
          <a:p>
            <a:pPr eaLnBrk="1" hangingPunct="1"/>
            <a:endParaRPr lang="it-IT" smtClean="0">
              <a:latin typeface="Times New Roman" panose="02020603050405020304" pitchFamily="18" charset="0"/>
            </a:endParaRPr>
          </a:p>
        </p:txBody>
      </p:sp>
      <p:pic>
        <p:nvPicPr>
          <p:cNvPr id="11268"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1188" y="2492375"/>
            <a:ext cx="7896225" cy="272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ctrTitle"/>
          </p:nvPr>
        </p:nvSpPr>
        <p:spPr>
          <a:xfrm>
            <a:off x="760413" y="333375"/>
            <a:ext cx="7772400" cy="1470025"/>
          </a:xfrm>
        </p:spPr>
        <p:txBody>
          <a:bodyPr/>
          <a:lstStyle/>
          <a:p>
            <a:pPr eaLnBrk="1" hangingPunct="1"/>
            <a:r>
              <a:rPr lang="it-IT" sz="4000" smtClean="0">
                <a:latin typeface="Times New Roman" panose="02020603050405020304" pitchFamily="18" charset="0"/>
              </a:rPr>
              <a:t>Alcuni giochi critici</a:t>
            </a:r>
          </a:p>
        </p:txBody>
      </p:sp>
      <p:sp>
        <p:nvSpPr>
          <p:cNvPr id="12291" name="Rectangle 3"/>
          <p:cNvSpPr>
            <a:spLocks noGrp="1" noChangeArrowheads="1"/>
          </p:cNvSpPr>
          <p:nvPr>
            <p:ph type="subTitle" idx="1"/>
          </p:nvPr>
        </p:nvSpPr>
        <p:spPr>
          <a:xfrm>
            <a:off x="755650" y="1700213"/>
            <a:ext cx="7848600" cy="4608512"/>
          </a:xfrm>
        </p:spPr>
        <p:txBody>
          <a:bodyPr/>
          <a:lstStyle/>
          <a:p>
            <a:pPr eaLnBrk="1" hangingPunct="1">
              <a:lnSpc>
                <a:spcPct val="90000"/>
              </a:lnSpc>
            </a:pPr>
            <a:r>
              <a:rPr lang="it-IT" dirty="0" smtClean="0">
                <a:latin typeface="Times New Roman" panose="02020603050405020304" pitchFamily="18" charset="0"/>
              </a:rPr>
              <a:t>L’Evasione Fiscale</a:t>
            </a:r>
          </a:p>
          <a:p>
            <a:pPr eaLnBrk="1" hangingPunct="1">
              <a:lnSpc>
                <a:spcPct val="90000"/>
              </a:lnSpc>
            </a:pPr>
            <a:endParaRPr lang="it-IT" sz="2800" dirty="0" smtClean="0">
              <a:latin typeface="Times New Roman" panose="02020603050405020304" pitchFamily="18" charset="0"/>
            </a:endParaRPr>
          </a:p>
          <a:p>
            <a:pPr algn="just" eaLnBrk="1" hangingPunct="1">
              <a:lnSpc>
                <a:spcPct val="90000"/>
              </a:lnSpc>
            </a:pPr>
            <a:r>
              <a:rPr lang="it-IT" sz="2800" dirty="0" smtClean="0">
                <a:latin typeface="Times New Roman" panose="02020603050405020304" pitchFamily="18" charset="0"/>
              </a:rPr>
              <a:t>In accordo con la Tesi del Dott</a:t>
            </a:r>
            <a:r>
              <a:rPr lang="it-IT" sz="2800" dirty="0" smtClean="0">
                <a:latin typeface="Times New Roman" panose="02020603050405020304" pitchFamily="18" charset="0"/>
              </a:rPr>
              <a:t>. Galliani </a:t>
            </a:r>
            <a:r>
              <a:rPr lang="it-IT" sz="2800" dirty="0" smtClean="0">
                <a:latin typeface="Times New Roman" panose="02020603050405020304" pitchFamily="18" charset="0"/>
              </a:rPr>
              <a:t>proviamo a definire il gioco dell’Evasione Fiscale come un gioco </a:t>
            </a:r>
            <a:r>
              <a:rPr lang="it-IT" sz="2800" i="1" dirty="0" smtClean="0">
                <a:latin typeface="Times New Roman" panose="02020603050405020304" pitchFamily="18" charset="0"/>
              </a:rPr>
              <a:t>G </a:t>
            </a:r>
            <a:r>
              <a:rPr lang="it-IT" sz="2800" dirty="0" smtClean="0">
                <a:latin typeface="Times New Roman" panose="02020603050405020304" pitchFamily="18" charset="0"/>
              </a:rPr>
              <a:t>statico ad informazione completa in cui:</a:t>
            </a:r>
          </a:p>
          <a:p>
            <a:pPr algn="just" eaLnBrk="1" hangingPunct="1">
              <a:lnSpc>
                <a:spcPct val="90000"/>
              </a:lnSpc>
            </a:pPr>
            <a:endParaRPr lang="it-IT" sz="2800" dirty="0" smtClean="0">
              <a:latin typeface="Times New Roman" panose="02020603050405020304" pitchFamily="18" charset="0"/>
            </a:endParaRPr>
          </a:p>
          <a:p>
            <a:pPr algn="just" eaLnBrk="1" hangingPunct="1">
              <a:lnSpc>
                <a:spcPct val="90000"/>
              </a:lnSpc>
            </a:pPr>
            <a:r>
              <a:rPr lang="it-IT" sz="2800" dirty="0" smtClean="0">
                <a:latin typeface="Times New Roman" panose="02020603050405020304" pitchFamily="18" charset="0"/>
              </a:rPr>
              <a:t>• </a:t>
            </a:r>
            <a:r>
              <a:rPr lang="it-IT" sz="2800" i="1" dirty="0" smtClean="0">
                <a:latin typeface="Times New Roman" panose="02020603050405020304" pitchFamily="18" charset="0"/>
              </a:rPr>
              <a:t>Giocatori </a:t>
            </a:r>
            <a:r>
              <a:rPr lang="it-IT" sz="2800" dirty="0" smtClean="0">
                <a:latin typeface="Times New Roman" panose="02020603050405020304" pitchFamily="18" charset="0"/>
              </a:rPr>
              <a:t>:{Contribuente 1,</a:t>
            </a:r>
            <a:r>
              <a:rPr lang="it-IT" sz="2800" i="1" dirty="0" smtClean="0">
                <a:latin typeface="Times New Roman" panose="02020603050405020304" pitchFamily="18" charset="0"/>
              </a:rPr>
              <a:t> </a:t>
            </a:r>
            <a:r>
              <a:rPr lang="it-IT" sz="2800" dirty="0" smtClean="0">
                <a:latin typeface="Times New Roman" panose="02020603050405020304" pitchFamily="18" charset="0"/>
              </a:rPr>
              <a:t>Contribuente 2};</a:t>
            </a:r>
          </a:p>
          <a:p>
            <a:pPr algn="just" eaLnBrk="1" hangingPunct="1">
              <a:lnSpc>
                <a:spcPct val="90000"/>
              </a:lnSpc>
            </a:pPr>
            <a:endParaRPr lang="it-IT" sz="2800" dirty="0" smtClean="0">
              <a:latin typeface="Times New Roman" panose="02020603050405020304" pitchFamily="18" charset="0"/>
            </a:endParaRPr>
          </a:p>
          <a:p>
            <a:pPr algn="just" eaLnBrk="1" hangingPunct="1">
              <a:lnSpc>
                <a:spcPct val="90000"/>
              </a:lnSpc>
            </a:pPr>
            <a:r>
              <a:rPr lang="it-IT" sz="2800" dirty="0" smtClean="0">
                <a:latin typeface="Times New Roman" panose="02020603050405020304" pitchFamily="18" charset="0"/>
              </a:rPr>
              <a:t>• </a:t>
            </a:r>
            <a:r>
              <a:rPr lang="it-IT" sz="2800" i="1" dirty="0" smtClean="0">
                <a:latin typeface="Times New Roman" panose="02020603050405020304" pitchFamily="18" charset="0"/>
              </a:rPr>
              <a:t>Strategie </a:t>
            </a:r>
            <a:r>
              <a:rPr lang="it-IT" sz="2800" dirty="0" smtClean="0">
                <a:latin typeface="Times New Roman" panose="02020603050405020304" pitchFamily="18" charset="0"/>
              </a:rPr>
              <a:t>: </a:t>
            </a:r>
            <a:r>
              <a:rPr lang="it-IT" sz="2800" i="1" dirty="0" smtClean="0">
                <a:latin typeface="Times New Roman" panose="02020603050405020304" pitchFamily="18" charset="0"/>
              </a:rPr>
              <a:t>S</a:t>
            </a:r>
            <a:r>
              <a:rPr lang="it-IT" sz="2800" baseline="-25000" dirty="0" smtClean="0">
                <a:latin typeface="Times New Roman" panose="02020603050405020304" pitchFamily="18" charset="0"/>
              </a:rPr>
              <a:t>1</a:t>
            </a:r>
            <a:r>
              <a:rPr lang="it-IT" sz="2800" dirty="0" smtClean="0">
                <a:latin typeface="Times New Roman" panose="02020603050405020304" pitchFamily="18" charset="0"/>
              </a:rPr>
              <a:t> = {Evadere</a:t>
            </a:r>
            <a:r>
              <a:rPr lang="it-IT" sz="2800" baseline="-25000" dirty="0" smtClean="0">
                <a:latin typeface="Times New Roman" panose="02020603050405020304" pitchFamily="18" charset="0"/>
              </a:rPr>
              <a:t>1</a:t>
            </a:r>
            <a:r>
              <a:rPr lang="it-IT" sz="2800" dirty="0" smtClean="0">
                <a:latin typeface="Times New Roman" panose="02020603050405020304" pitchFamily="18" charset="0"/>
              </a:rPr>
              <a:t> , Non Evadere</a:t>
            </a:r>
            <a:r>
              <a:rPr lang="it-IT" sz="2800" baseline="-25000" dirty="0" smtClean="0">
                <a:latin typeface="Times New Roman" panose="02020603050405020304" pitchFamily="18" charset="0"/>
              </a:rPr>
              <a:t>1</a:t>
            </a:r>
            <a:r>
              <a:rPr lang="it-IT" sz="2800" dirty="0" smtClean="0">
                <a:latin typeface="Times New Roman" panose="02020603050405020304" pitchFamily="18" charset="0"/>
              </a:rPr>
              <a:t>}</a:t>
            </a:r>
            <a:r>
              <a:rPr lang="it-IT" sz="2800" i="1" dirty="0" smtClean="0">
                <a:latin typeface="Times New Roman" panose="02020603050405020304" pitchFamily="18" charset="0"/>
              </a:rPr>
              <a:t>, S</a:t>
            </a:r>
            <a:r>
              <a:rPr lang="it-IT" sz="2800" baseline="-25000" dirty="0" smtClean="0">
                <a:latin typeface="Times New Roman" panose="02020603050405020304" pitchFamily="18" charset="0"/>
              </a:rPr>
              <a:t>2</a:t>
            </a:r>
            <a:r>
              <a:rPr lang="it-IT" sz="2800" dirty="0" smtClean="0">
                <a:latin typeface="Times New Roman" panose="02020603050405020304" pitchFamily="18" charset="0"/>
              </a:rPr>
              <a:t> = {Evadere</a:t>
            </a:r>
            <a:r>
              <a:rPr lang="it-IT" sz="2800" baseline="-25000" dirty="0" smtClean="0">
                <a:latin typeface="Times New Roman" panose="02020603050405020304" pitchFamily="18" charset="0"/>
              </a:rPr>
              <a:t>2</a:t>
            </a:r>
            <a:r>
              <a:rPr lang="it-IT" sz="2800" i="1" dirty="0" smtClean="0">
                <a:latin typeface="Times New Roman" panose="02020603050405020304" pitchFamily="18" charset="0"/>
              </a:rPr>
              <a:t> ,</a:t>
            </a:r>
            <a:r>
              <a:rPr lang="it-IT" sz="2800" dirty="0" smtClean="0">
                <a:latin typeface="Times New Roman" panose="02020603050405020304" pitchFamily="18" charset="0"/>
              </a:rPr>
              <a:t> Non Evadere</a:t>
            </a:r>
            <a:r>
              <a:rPr lang="it-IT" sz="2800" baseline="-25000" dirty="0" smtClean="0">
                <a:latin typeface="Times New Roman" panose="02020603050405020304" pitchFamily="18" charset="0"/>
              </a:rPr>
              <a:t>2</a:t>
            </a:r>
            <a:r>
              <a:rPr lang="it-IT" sz="2800" dirty="0" smtClean="0">
                <a:latin typeface="Times New Roman" panose="02020603050405020304" pitchFamily="18" charset="0"/>
              </a:rPr>
              <a:t>}</a:t>
            </a:r>
          </a:p>
          <a:p>
            <a:pPr algn="just" eaLnBrk="1" hangingPunct="1">
              <a:lnSpc>
                <a:spcPct val="90000"/>
              </a:lnSpc>
            </a:pPr>
            <a:endParaRPr lang="it-IT" dirty="0" smtClean="0">
              <a:latin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3"/>
          <p:cNvSpPr>
            <a:spLocks noGrp="1" noChangeArrowheads="1"/>
          </p:cNvSpPr>
          <p:nvPr>
            <p:ph type="subTitle" idx="1"/>
          </p:nvPr>
        </p:nvSpPr>
        <p:spPr>
          <a:xfrm>
            <a:off x="755650" y="1700213"/>
            <a:ext cx="7848600" cy="4608512"/>
          </a:xfrm>
        </p:spPr>
        <p:txBody>
          <a:bodyPr/>
          <a:lstStyle/>
          <a:p>
            <a:pPr eaLnBrk="1" hangingPunct="1"/>
            <a:r>
              <a:rPr lang="it-IT" smtClean="0">
                <a:latin typeface="Times New Roman" panose="02020603050405020304" pitchFamily="18" charset="0"/>
              </a:rPr>
              <a:t>L’Evasione Fiscale</a:t>
            </a:r>
            <a:endParaRPr lang="it-IT" sz="2800" smtClean="0">
              <a:latin typeface="Times New Roman" panose="02020603050405020304" pitchFamily="18" charset="0"/>
            </a:endParaRPr>
          </a:p>
          <a:p>
            <a:pPr algn="just" eaLnBrk="1" hangingPunct="1">
              <a:buFontTx/>
              <a:buChar char="•"/>
            </a:pPr>
            <a:r>
              <a:rPr lang="it-IT" sz="2000" i="1" smtClean="0">
                <a:latin typeface="Times New Roman" panose="02020603050405020304" pitchFamily="18" charset="0"/>
              </a:rPr>
              <a:t> V</a:t>
            </a:r>
            <a:r>
              <a:rPr lang="it-IT" sz="2000" smtClean="0">
                <a:latin typeface="Times New Roman" panose="02020603050405020304" pitchFamily="18" charset="0"/>
              </a:rPr>
              <a:t> → il vantaggio che un Contribuente ha se un qualsiasi Contribuente non evade;</a:t>
            </a:r>
            <a:endParaRPr lang="it-IT" sz="2000" i="1" smtClean="0">
              <a:latin typeface="Times New Roman" panose="02020603050405020304" pitchFamily="18" charset="0"/>
            </a:endParaRPr>
          </a:p>
          <a:p>
            <a:pPr algn="just" eaLnBrk="1" hangingPunct="1">
              <a:buFontTx/>
              <a:buChar char="•"/>
            </a:pPr>
            <a:r>
              <a:rPr lang="it-IT" sz="2000" i="1" smtClean="0">
                <a:latin typeface="Times New Roman" panose="02020603050405020304" pitchFamily="18" charset="0"/>
              </a:rPr>
              <a:t> T</a:t>
            </a:r>
            <a:r>
              <a:rPr lang="it-IT" sz="2000" smtClean="0">
                <a:latin typeface="Times New Roman" panose="02020603050405020304" pitchFamily="18" charset="0"/>
              </a:rPr>
              <a:t>  → il vantaggio atteso che un Contribuente ha evadendo; </a:t>
            </a:r>
            <a:r>
              <a:rPr lang="it-IT" sz="2000" i="1" smtClean="0">
                <a:latin typeface="Times New Roman" panose="02020603050405020304" pitchFamily="18" charset="0"/>
              </a:rPr>
              <a:t>T</a:t>
            </a:r>
            <a:r>
              <a:rPr lang="it-IT" sz="2000" smtClean="0">
                <a:latin typeface="Times New Roman" panose="02020603050405020304" pitchFamily="18" charset="0"/>
              </a:rPr>
              <a:t> = </a:t>
            </a:r>
            <a:r>
              <a:rPr lang="it-IT" sz="2000" i="1" smtClean="0">
                <a:latin typeface="Times New Roman" panose="02020603050405020304" pitchFamily="18" charset="0"/>
              </a:rPr>
              <a:t>I</a:t>
            </a:r>
            <a:r>
              <a:rPr lang="it-IT" sz="2000" smtClean="0">
                <a:latin typeface="Times New Roman" panose="02020603050405020304" pitchFamily="18" charset="0"/>
              </a:rPr>
              <a:t> - </a:t>
            </a:r>
            <a:r>
              <a:rPr lang="el-GR" sz="2000" smtClean="0">
                <a:latin typeface="Times New Roman" panose="02020603050405020304" pitchFamily="18" charset="0"/>
                <a:cs typeface="Times New Roman" panose="02020603050405020304" pitchFamily="18" charset="0"/>
              </a:rPr>
              <a:t>μ</a:t>
            </a:r>
            <a:r>
              <a:rPr lang="it-IT" sz="2000" smtClean="0">
                <a:latin typeface="Times New Roman" panose="02020603050405020304" pitchFamily="18" charset="0"/>
              </a:rPr>
              <a:t>, dove </a:t>
            </a:r>
            <a:r>
              <a:rPr lang="it-IT" sz="2000" i="1" smtClean="0">
                <a:latin typeface="Times New Roman" panose="02020603050405020304" pitchFamily="18" charset="0"/>
              </a:rPr>
              <a:t>I</a:t>
            </a:r>
            <a:r>
              <a:rPr lang="it-IT" sz="2000" smtClean="0">
                <a:latin typeface="Times New Roman" panose="02020603050405020304" pitchFamily="18" charset="0"/>
              </a:rPr>
              <a:t> indica l’imposta, e </a:t>
            </a:r>
            <a:r>
              <a:rPr lang="el-GR" sz="2000" smtClean="0">
                <a:latin typeface="Times New Roman" panose="02020603050405020304" pitchFamily="18" charset="0"/>
                <a:cs typeface="Times New Roman" panose="02020603050405020304" pitchFamily="18" charset="0"/>
              </a:rPr>
              <a:t>μ</a:t>
            </a:r>
            <a:r>
              <a:rPr lang="it-IT" sz="2000" i="1" smtClean="0">
                <a:latin typeface="Times New Roman" panose="02020603050405020304" pitchFamily="18" charset="0"/>
              </a:rPr>
              <a:t> </a:t>
            </a:r>
            <a:r>
              <a:rPr lang="it-IT" sz="2000" smtClean="0">
                <a:latin typeface="Times New Roman" panose="02020603050405020304" pitchFamily="18" charset="0"/>
              </a:rPr>
              <a:t>indica il valore atteso della somma che dovrà pagare nel caso in cui venga accertata la sua evasione.</a:t>
            </a:r>
          </a:p>
          <a:p>
            <a:pPr algn="just" eaLnBrk="1" hangingPunct="1"/>
            <a:r>
              <a:rPr lang="it-IT" sz="2000" smtClean="0">
                <a:latin typeface="Times New Roman" panose="02020603050405020304" pitchFamily="18" charset="0"/>
              </a:rPr>
              <a:t> </a:t>
            </a:r>
          </a:p>
        </p:txBody>
      </p:sp>
      <p:sp>
        <p:nvSpPr>
          <p:cNvPr id="6" name="Rectangle 2"/>
          <p:cNvSpPr txBox="1">
            <a:spLocks noChangeArrowheads="1"/>
          </p:cNvSpPr>
          <p:nvPr/>
        </p:nvSpPr>
        <p:spPr bwMode="auto">
          <a:xfrm>
            <a:off x="760413" y="333375"/>
            <a:ext cx="7772400" cy="1470025"/>
          </a:xfrm>
          <a:prstGeom prst="rect">
            <a:avLst/>
          </a:prstGeom>
          <a:noFill/>
          <a:ln w="9525">
            <a:noFill/>
            <a:miter lim="800000"/>
            <a:headEnd/>
            <a:tailEnd/>
          </a:ln>
        </p:spPr>
        <p:txBody>
          <a:bodyPr anchor="ctr"/>
          <a:lstStyle>
            <a:lvl1pPr eaLnBrk="0" hangingPunct="0">
              <a:defRPr sz="3200">
                <a:solidFill>
                  <a:schemeClr val="tx1"/>
                </a:solidFill>
                <a:latin typeface="Times New Roman" panose="02020603050405020304" pitchFamily="18" charset="0"/>
                <a:cs typeface="Arial" panose="020B0604020202020204" pitchFamily="34" charset="0"/>
              </a:defRPr>
            </a:lvl1pPr>
            <a:lvl2pPr marL="742950" indent="-285750" eaLnBrk="0" hangingPunct="0">
              <a:defRPr sz="3200">
                <a:solidFill>
                  <a:schemeClr val="tx1"/>
                </a:solidFill>
                <a:latin typeface="Times New Roman" panose="02020603050405020304" pitchFamily="18" charset="0"/>
                <a:cs typeface="Arial" panose="020B0604020202020204" pitchFamily="34" charset="0"/>
              </a:defRPr>
            </a:lvl2pPr>
            <a:lvl3pPr marL="1143000" indent="-228600" eaLnBrk="0" hangingPunct="0">
              <a:defRPr sz="3200">
                <a:solidFill>
                  <a:schemeClr val="tx1"/>
                </a:solidFill>
                <a:latin typeface="Times New Roman" panose="02020603050405020304" pitchFamily="18" charset="0"/>
                <a:cs typeface="Arial" panose="020B0604020202020204" pitchFamily="34" charset="0"/>
              </a:defRPr>
            </a:lvl3pPr>
            <a:lvl4pPr marL="1600200" indent="-228600" eaLnBrk="0" hangingPunct="0">
              <a:defRPr sz="3200">
                <a:solidFill>
                  <a:schemeClr val="tx1"/>
                </a:solidFill>
                <a:latin typeface="Times New Roman" panose="02020603050405020304" pitchFamily="18" charset="0"/>
                <a:cs typeface="Arial" panose="020B0604020202020204" pitchFamily="34" charset="0"/>
              </a:defRPr>
            </a:lvl4pPr>
            <a:lvl5pPr marL="2057400" indent="-228600" eaLnBrk="0" hangingPunct="0">
              <a:defRPr sz="32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20000"/>
              </a:spcBef>
              <a:spcAft>
                <a:spcPct val="0"/>
              </a:spcAft>
              <a:defRPr sz="32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20000"/>
              </a:spcBef>
              <a:spcAft>
                <a:spcPct val="0"/>
              </a:spcAft>
              <a:defRPr sz="32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20000"/>
              </a:spcBef>
              <a:spcAft>
                <a:spcPct val="0"/>
              </a:spcAft>
              <a:defRPr sz="32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20000"/>
              </a:spcBef>
              <a:spcAft>
                <a:spcPct val="0"/>
              </a:spcAft>
              <a:defRPr sz="3200">
                <a:solidFill>
                  <a:schemeClr val="tx1"/>
                </a:solidFill>
                <a:latin typeface="Times New Roman" panose="02020603050405020304" pitchFamily="18" charset="0"/>
                <a:cs typeface="Arial" panose="020B0604020202020204" pitchFamily="34" charset="0"/>
              </a:defRPr>
            </a:lvl9pPr>
          </a:lstStyle>
          <a:p>
            <a:pPr algn="ctr" eaLnBrk="1" hangingPunct="1">
              <a:spcBef>
                <a:spcPct val="0"/>
              </a:spcBef>
            </a:pPr>
            <a:r>
              <a:rPr lang="it-IT" sz="4000">
                <a:solidFill>
                  <a:schemeClr val="tx2"/>
                </a:solidFill>
              </a:rPr>
              <a:t>Alcuni giochi critici</a:t>
            </a:r>
          </a:p>
        </p:txBody>
      </p:sp>
      <p:pic>
        <p:nvPicPr>
          <p:cNvPr id="13316"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7088" y="3933825"/>
            <a:ext cx="7724775" cy="2628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ctrTitle"/>
          </p:nvPr>
        </p:nvSpPr>
        <p:spPr>
          <a:xfrm>
            <a:off x="684213" y="476250"/>
            <a:ext cx="7772400" cy="1470025"/>
          </a:xfrm>
        </p:spPr>
        <p:txBody>
          <a:bodyPr/>
          <a:lstStyle/>
          <a:p>
            <a:pPr eaLnBrk="1" hangingPunct="1"/>
            <a:r>
              <a:rPr lang="it-IT" sz="4000" smtClean="0">
                <a:latin typeface="Times New Roman" panose="02020603050405020304" pitchFamily="18" charset="0"/>
              </a:rPr>
              <a:t>Alcuni giochi critici</a:t>
            </a:r>
            <a:r>
              <a:rPr lang="it-IT" smtClean="0">
                <a:latin typeface="Times New Roman" panose="02020603050405020304" pitchFamily="18" charset="0"/>
              </a:rPr>
              <a:t/>
            </a:r>
            <a:br>
              <a:rPr lang="it-IT" smtClean="0">
                <a:latin typeface="Times New Roman" panose="02020603050405020304" pitchFamily="18" charset="0"/>
              </a:rPr>
            </a:br>
            <a:r>
              <a:rPr lang="it-IT" sz="1600" smtClean="0">
                <a:latin typeface="Times New Roman" panose="02020603050405020304" pitchFamily="18" charset="0"/>
              </a:rPr>
              <a:t> </a:t>
            </a:r>
            <a:r>
              <a:rPr lang="it-IT" smtClean="0">
                <a:latin typeface="Times New Roman" panose="02020603050405020304" pitchFamily="18" charset="0"/>
              </a:rPr>
              <a:t/>
            </a:r>
            <a:br>
              <a:rPr lang="it-IT" smtClean="0">
                <a:latin typeface="Times New Roman" panose="02020603050405020304" pitchFamily="18" charset="0"/>
              </a:rPr>
            </a:br>
            <a:r>
              <a:rPr lang="it-IT" sz="3200" smtClean="0">
                <a:latin typeface="Times New Roman" panose="02020603050405020304" pitchFamily="18" charset="0"/>
              </a:rPr>
              <a:t>L’Evasione Fiscale</a:t>
            </a:r>
            <a:r>
              <a:rPr lang="it-IT" sz="2800" smtClean="0">
                <a:latin typeface="Times New Roman" panose="02020603050405020304" pitchFamily="18" charset="0"/>
              </a:rPr>
              <a:t/>
            </a:r>
            <a:br>
              <a:rPr lang="it-IT" sz="2800" smtClean="0">
                <a:latin typeface="Times New Roman" panose="02020603050405020304" pitchFamily="18" charset="0"/>
              </a:rPr>
            </a:br>
            <a:endParaRPr lang="it-IT" sz="2800" smtClean="0">
              <a:latin typeface="Times New Roman" panose="02020603050405020304" pitchFamily="18" charset="0"/>
            </a:endParaRPr>
          </a:p>
        </p:txBody>
      </p:sp>
      <p:sp>
        <p:nvSpPr>
          <p:cNvPr id="14339" name="Rectangle 3"/>
          <p:cNvSpPr>
            <a:spLocks noGrp="1" noChangeArrowheads="1"/>
          </p:cNvSpPr>
          <p:nvPr>
            <p:ph type="subTitle" idx="1"/>
          </p:nvPr>
        </p:nvSpPr>
        <p:spPr>
          <a:xfrm>
            <a:off x="684213" y="1700213"/>
            <a:ext cx="7848600" cy="4608512"/>
          </a:xfrm>
        </p:spPr>
        <p:txBody>
          <a:bodyPr/>
          <a:lstStyle/>
          <a:p>
            <a:pPr algn="just" eaLnBrk="1" hangingPunct="1">
              <a:lnSpc>
                <a:spcPct val="80000"/>
              </a:lnSpc>
              <a:spcBef>
                <a:spcPct val="50000"/>
              </a:spcBef>
            </a:pPr>
            <a:r>
              <a:rPr lang="it-IT" sz="2000" smtClean="0">
                <a:latin typeface="Times New Roman" panose="02020603050405020304" pitchFamily="18" charset="0"/>
              </a:rPr>
              <a:t>Si noti che se </a:t>
            </a:r>
            <a:r>
              <a:rPr lang="it-IT" sz="2000" i="1" smtClean="0">
                <a:latin typeface="Times New Roman" panose="02020603050405020304" pitchFamily="18" charset="0"/>
              </a:rPr>
              <a:t>T</a:t>
            </a:r>
            <a:r>
              <a:rPr lang="it-IT" sz="2000" smtClean="0">
                <a:latin typeface="Times New Roman" panose="02020603050405020304" pitchFamily="18" charset="0"/>
              </a:rPr>
              <a:t> / 2 </a:t>
            </a:r>
            <a:r>
              <a:rPr lang="it-IT" sz="2000" u="sng" smtClean="0">
                <a:latin typeface="Times New Roman" panose="02020603050405020304" pitchFamily="18" charset="0"/>
              </a:rPr>
              <a:t>&lt;</a:t>
            </a:r>
            <a:r>
              <a:rPr lang="it-IT" sz="2000" smtClean="0">
                <a:latin typeface="Times New Roman" panose="02020603050405020304" pitchFamily="18" charset="0"/>
              </a:rPr>
              <a:t> </a:t>
            </a:r>
            <a:r>
              <a:rPr lang="it-IT" sz="2000" i="1" smtClean="0">
                <a:latin typeface="Times New Roman" panose="02020603050405020304" pitchFamily="18" charset="0"/>
              </a:rPr>
              <a:t>V</a:t>
            </a:r>
            <a:r>
              <a:rPr lang="it-IT" sz="2000" smtClean="0">
                <a:latin typeface="Times New Roman" panose="02020603050405020304" pitchFamily="18" charset="0"/>
              </a:rPr>
              <a:t> &lt; </a:t>
            </a:r>
            <a:r>
              <a:rPr lang="it-IT" sz="2000" i="1" smtClean="0">
                <a:latin typeface="Times New Roman" panose="02020603050405020304" pitchFamily="18" charset="0"/>
              </a:rPr>
              <a:t>T</a:t>
            </a:r>
            <a:r>
              <a:rPr lang="it-IT" sz="2000" smtClean="0">
                <a:latin typeface="Times New Roman" panose="02020603050405020304" pitchFamily="18" charset="0"/>
              </a:rPr>
              <a:t> allora il gioco diventa un gioco critico.</a:t>
            </a:r>
          </a:p>
          <a:p>
            <a:pPr algn="l" eaLnBrk="1" hangingPunct="1">
              <a:lnSpc>
                <a:spcPct val="80000"/>
              </a:lnSpc>
            </a:pPr>
            <a:r>
              <a:rPr lang="it-IT" sz="2000" smtClean="0">
                <a:latin typeface="Times New Roman" panose="02020603050405020304" pitchFamily="18" charset="0"/>
              </a:rPr>
              <a:t>Esempio: </a:t>
            </a:r>
            <a:r>
              <a:rPr lang="it-IT" sz="2000" i="1" smtClean="0">
                <a:latin typeface="Times New Roman" panose="02020603050405020304" pitchFamily="18" charset="0"/>
              </a:rPr>
              <a:t>V </a:t>
            </a:r>
            <a:r>
              <a:rPr lang="it-IT" sz="2000" smtClean="0">
                <a:latin typeface="Times New Roman" panose="02020603050405020304" pitchFamily="18" charset="0"/>
              </a:rPr>
              <a:t>= 7; </a:t>
            </a:r>
            <a:r>
              <a:rPr lang="it-IT" sz="2000" i="1" smtClean="0">
                <a:latin typeface="Times New Roman" panose="02020603050405020304" pitchFamily="18" charset="0"/>
              </a:rPr>
              <a:t>T = </a:t>
            </a:r>
            <a:r>
              <a:rPr lang="it-IT" sz="2000" smtClean="0">
                <a:latin typeface="Times New Roman" panose="02020603050405020304" pitchFamily="18" charset="0"/>
              </a:rPr>
              <a:t>10.</a:t>
            </a:r>
          </a:p>
          <a:p>
            <a:pPr eaLnBrk="1" hangingPunct="1">
              <a:lnSpc>
                <a:spcPct val="80000"/>
              </a:lnSpc>
            </a:pPr>
            <a:endParaRPr lang="it-IT" sz="2000" smtClean="0">
              <a:latin typeface="Times New Roman" panose="02020603050405020304" pitchFamily="18" charset="0"/>
            </a:endParaRPr>
          </a:p>
          <a:p>
            <a:pPr eaLnBrk="1" hangingPunct="1">
              <a:lnSpc>
                <a:spcPct val="80000"/>
              </a:lnSpc>
            </a:pPr>
            <a:endParaRPr lang="it-IT" sz="2800" smtClean="0">
              <a:latin typeface="Times New Roman" panose="02020603050405020304" pitchFamily="18" charset="0"/>
            </a:endParaRPr>
          </a:p>
          <a:p>
            <a:pPr eaLnBrk="1" hangingPunct="1">
              <a:lnSpc>
                <a:spcPct val="80000"/>
              </a:lnSpc>
            </a:pPr>
            <a:endParaRPr lang="it-IT" sz="2800" smtClean="0">
              <a:latin typeface="Times New Roman" panose="02020603050405020304" pitchFamily="18" charset="0"/>
            </a:endParaRPr>
          </a:p>
          <a:p>
            <a:pPr eaLnBrk="1" hangingPunct="1">
              <a:lnSpc>
                <a:spcPct val="80000"/>
              </a:lnSpc>
            </a:pPr>
            <a:endParaRPr lang="it-IT" sz="2800" smtClean="0">
              <a:latin typeface="Times New Roman" panose="02020603050405020304" pitchFamily="18" charset="0"/>
            </a:endParaRPr>
          </a:p>
          <a:p>
            <a:pPr algn="just" eaLnBrk="1" hangingPunct="1">
              <a:lnSpc>
                <a:spcPct val="80000"/>
              </a:lnSpc>
            </a:pPr>
            <a:endParaRPr lang="it-IT" sz="2000" smtClean="0">
              <a:latin typeface="Times New Roman" panose="02020603050405020304" pitchFamily="18" charset="0"/>
            </a:endParaRPr>
          </a:p>
          <a:p>
            <a:pPr algn="just" eaLnBrk="1" hangingPunct="1">
              <a:lnSpc>
                <a:spcPct val="80000"/>
              </a:lnSpc>
            </a:pPr>
            <a:endParaRPr lang="it-IT" sz="2000" smtClean="0">
              <a:latin typeface="Times New Roman" panose="02020603050405020304" pitchFamily="18" charset="0"/>
            </a:endParaRPr>
          </a:p>
          <a:p>
            <a:pPr algn="just" eaLnBrk="1" hangingPunct="1">
              <a:lnSpc>
                <a:spcPct val="80000"/>
              </a:lnSpc>
            </a:pPr>
            <a:endParaRPr lang="it-IT" sz="2000" smtClean="0">
              <a:latin typeface="Times New Roman" panose="02020603050405020304" pitchFamily="18" charset="0"/>
            </a:endParaRPr>
          </a:p>
          <a:p>
            <a:pPr algn="just" eaLnBrk="1" hangingPunct="1">
              <a:lnSpc>
                <a:spcPct val="80000"/>
              </a:lnSpc>
            </a:pPr>
            <a:endParaRPr lang="it-IT" sz="1800" smtClean="0">
              <a:latin typeface="Times New Roman" panose="02020603050405020304" pitchFamily="18" charset="0"/>
            </a:endParaRPr>
          </a:p>
          <a:p>
            <a:pPr algn="just" eaLnBrk="1" hangingPunct="1">
              <a:lnSpc>
                <a:spcPct val="80000"/>
              </a:lnSpc>
            </a:pPr>
            <a:endParaRPr lang="it-IT" sz="1800" smtClean="0">
              <a:latin typeface="Times New Roman" panose="02020603050405020304" pitchFamily="18" charset="0"/>
            </a:endParaRPr>
          </a:p>
          <a:p>
            <a:pPr algn="just" eaLnBrk="1" hangingPunct="1">
              <a:lnSpc>
                <a:spcPct val="80000"/>
              </a:lnSpc>
            </a:pPr>
            <a:r>
              <a:rPr lang="it-IT" sz="2000" smtClean="0">
                <a:latin typeface="Times New Roman" panose="02020603050405020304" pitchFamily="18" charset="0"/>
              </a:rPr>
              <a:t>(</a:t>
            </a:r>
            <a:r>
              <a:rPr lang="it-IT" sz="2000" i="1" smtClean="0">
                <a:latin typeface="Times New Roman" panose="02020603050405020304" pitchFamily="18" charset="0"/>
              </a:rPr>
              <a:t>e</a:t>
            </a:r>
            <a:r>
              <a:rPr lang="it-IT" sz="2000" baseline="-25000" smtClean="0">
                <a:latin typeface="Times New Roman" panose="02020603050405020304" pitchFamily="18" charset="0"/>
              </a:rPr>
              <a:t>1</a:t>
            </a:r>
            <a:r>
              <a:rPr lang="it-IT" sz="2000" smtClean="0">
                <a:latin typeface="Times New Roman" panose="02020603050405020304" pitchFamily="18" charset="0"/>
              </a:rPr>
              <a:t>,</a:t>
            </a:r>
            <a:r>
              <a:rPr lang="it-IT" sz="2000" i="1" smtClean="0">
                <a:latin typeface="Times New Roman" panose="02020603050405020304" pitchFamily="18" charset="0"/>
              </a:rPr>
              <a:t>e</a:t>
            </a:r>
            <a:r>
              <a:rPr lang="it-IT" sz="2000" baseline="-25000" smtClean="0">
                <a:latin typeface="Times New Roman" panose="02020603050405020304" pitchFamily="18" charset="0"/>
              </a:rPr>
              <a:t>2</a:t>
            </a:r>
            <a:r>
              <a:rPr lang="it-IT" sz="2000" smtClean="0">
                <a:latin typeface="Times New Roman" panose="02020603050405020304" pitchFamily="18" charset="0"/>
              </a:rPr>
              <a:t>) = (10,10)		esito di Nash</a:t>
            </a:r>
          </a:p>
          <a:p>
            <a:pPr algn="just" eaLnBrk="1" hangingPunct="1">
              <a:lnSpc>
                <a:spcPct val="80000"/>
              </a:lnSpc>
            </a:pPr>
            <a:r>
              <a:rPr lang="it-IT" sz="2000" smtClean="0">
                <a:latin typeface="Times New Roman" panose="02020603050405020304" pitchFamily="18" charset="0"/>
              </a:rPr>
              <a:t>(</a:t>
            </a:r>
            <a:r>
              <a:rPr lang="it-IT" sz="2000" i="1" smtClean="0">
                <a:latin typeface="Times New Roman" panose="02020603050405020304" pitchFamily="18" charset="0"/>
              </a:rPr>
              <a:t>x</a:t>
            </a:r>
            <a:r>
              <a:rPr lang="it-IT" sz="2000" baseline="-25000" smtClean="0">
                <a:latin typeface="Times New Roman" panose="02020603050405020304" pitchFamily="18" charset="0"/>
              </a:rPr>
              <a:t>1</a:t>
            </a:r>
            <a:r>
              <a:rPr lang="it-IT" sz="2000" smtClean="0">
                <a:latin typeface="Times New Roman" panose="02020603050405020304" pitchFamily="18" charset="0"/>
              </a:rPr>
              <a:t>,</a:t>
            </a:r>
            <a:r>
              <a:rPr lang="it-IT" sz="2000" i="1" smtClean="0">
                <a:latin typeface="Times New Roman" panose="02020603050405020304" pitchFamily="18" charset="0"/>
              </a:rPr>
              <a:t>x</a:t>
            </a:r>
            <a:r>
              <a:rPr lang="it-IT" sz="2000" baseline="-25000" smtClean="0">
                <a:latin typeface="Times New Roman" panose="02020603050405020304" pitchFamily="18" charset="0"/>
              </a:rPr>
              <a:t>2</a:t>
            </a:r>
            <a:r>
              <a:rPr lang="it-IT" sz="2000" smtClean="0">
                <a:latin typeface="Times New Roman" panose="02020603050405020304" pitchFamily="18" charset="0"/>
              </a:rPr>
              <a:t>) = (14,14)		esito collusivo</a:t>
            </a:r>
          </a:p>
        </p:txBody>
      </p:sp>
      <p:pic>
        <p:nvPicPr>
          <p:cNvPr id="14340"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750" y="2492375"/>
            <a:ext cx="8124825" cy="2676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ctrTitle"/>
          </p:nvPr>
        </p:nvSpPr>
        <p:spPr>
          <a:xfrm>
            <a:off x="684213" y="333375"/>
            <a:ext cx="7772400" cy="1470025"/>
          </a:xfrm>
        </p:spPr>
        <p:txBody>
          <a:bodyPr/>
          <a:lstStyle/>
          <a:p>
            <a:pPr eaLnBrk="1" hangingPunct="1"/>
            <a:r>
              <a:rPr lang="it-IT" sz="4000" smtClean="0">
                <a:latin typeface="Times New Roman" panose="02020603050405020304" pitchFamily="18" charset="0"/>
              </a:rPr>
              <a:t>Una via di uscita</a:t>
            </a:r>
          </a:p>
        </p:txBody>
      </p:sp>
      <p:sp>
        <p:nvSpPr>
          <p:cNvPr id="15363" name="Rectangle 3"/>
          <p:cNvSpPr>
            <a:spLocks noGrp="1" noChangeArrowheads="1"/>
          </p:cNvSpPr>
          <p:nvPr>
            <p:ph type="subTitle" idx="1"/>
          </p:nvPr>
        </p:nvSpPr>
        <p:spPr>
          <a:xfrm>
            <a:off x="755650" y="1700213"/>
            <a:ext cx="7848600" cy="4608512"/>
          </a:xfrm>
        </p:spPr>
        <p:txBody>
          <a:bodyPr/>
          <a:lstStyle/>
          <a:p>
            <a:pPr eaLnBrk="1" hangingPunct="1"/>
            <a:endParaRPr lang="it-IT" smtClean="0">
              <a:latin typeface="Times New Roman" panose="02020603050405020304" pitchFamily="18" charset="0"/>
            </a:endParaRPr>
          </a:p>
          <a:p>
            <a:pPr eaLnBrk="1" hangingPunct="1"/>
            <a:r>
              <a:rPr lang="it-IT" smtClean="0">
                <a:latin typeface="Times New Roman" panose="02020603050405020304" pitchFamily="18" charset="0"/>
              </a:rPr>
              <a:t>Una “via di uscita” per i giochi critici</a:t>
            </a:r>
          </a:p>
          <a:p>
            <a:pPr eaLnBrk="1" hangingPunct="1"/>
            <a:r>
              <a:rPr lang="it-IT" smtClean="0">
                <a:latin typeface="Times New Roman" panose="02020603050405020304" pitchFamily="18" charset="0"/>
              </a:rPr>
              <a:t>è ripetere il gioco infinitamente </a:t>
            </a:r>
          </a:p>
          <a:p>
            <a:pPr eaLnBrk="1" hangingPunct="1"/>
            <a:r>
              <a:rPr lang="it-IT" smtClean="0">
                <a:latin typeface="Times New Roman" panose="02020603050405020304" pitchFamily="18" charset="0"/>
              </a:rPr>
              <a:t>per poi applicare il Teorema di Friedman</a:t>
            </a:r>
          </a:p>
          <a:p>
            <a:pPr eaLnBrk="1" hangingPunct="1"/>
            <a:endParaRPr lang="it-IT" smtClean="0">
              <a:latin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ctrTitle"/>
          </p:nvPr>
        </p:nvSpPr>
        <p:spPr>
          <a:xfrm>
            <a:off x="684213" y="333375"/>
            <a:ext cx="7772400" cy="1470025"/>
          </a:xfrm>
        </p:spPr>
        <p:txBody>
          <a:bodyPr/>
          <a:lstStyle/>
          <a:p>
            <a:pPr eaLnBrk="1" hangingPunct="1"/>
            <a:r>
              <a:rPr lang="it-IT" sz="3200" smtClean="0">
                <a:latin typeface="Times New Roman" panose="02020603050405020304" pitchFamily="18" charset="0"/>
              </a:rPr>
              <a:t>Giochi ripetuti infinitamente</a:t>
            </a:r>
          </a:p>
        </p:txBody>
      </p:sp>
      <p:sp>
        <p:nvSpPr>
          <p:cNvPr id="16387" name="Rectangle 3"/>
          <p:cNvSpPr>
            <a:spLocks noGrp="1" noChangeArrowheads="1"/>
          </p:cNvSpPr>
          <p:nvPr>
            <p:ph type="subTitle" idx="1"/>
          </p:nvPr>
        </p:nvSpPr>
        <p:spPr>
          <a:xfrm>
            <a:off x="755650" y="1700213"/>
            <a:ext cx="7848600" cy="4824412"/>
          </a:xfrm>
        </p:spPr>
        <p:txBody>
          <a:bodyPr/>
          <a:lstStyle/>
          <a:p>
            <a:pPr algn="just" eaLnBrk="1" hangingPunct="1">
              <a:lnSpc>
                <a:spcPct val="80000"/>
              </a:lnSpc>
            </a:pPr>
            <a:r>
              <a:rPr lang="it-IT" sz="2800" smtClean="0">
                <a:latin typeface="Times New Roman" panose="02020603050405020304" pitchFamily="18" charset="0"/>
              </a:rPr>
              <a:t>Dato un gioco </a:t>
            </a:r>
            <a:r>
              <a:rPr lang="it-IT" sz="2800" i="1" smtClean="0">
                <a:latin typeface="Times New Roman" panose="02020603050405020304" pitchFamily="18" charset="0"/>
              </a:rPr>
              <a:t>G </a:t>
            </a:r>
            <a:r>
              <a:rPr lang="it-IT" sz="2800" smtClean="0">
                <a:latin typeface="Times New Roman" panose="02020603050405020304" pitchFamily="18" charset="0"/>
              </a:rPr>
              <a:t>statico con informazione completa, detto gioco costituente, dato un tasso di interesse </a:t>
            </a:r>
            <a:r>
              <a:rPr lang="it-IT" sz="2800" i="1" smtClean="0">
                <a:latin typeface="Times New Roman" panose="02020603050405020304" pitchFamily="18" charset="0"/>
              </a:rPr>
              <a:t>r</a:t>
            </a:r>
            <a:r>
              <a:rPr lang="it-IT" sz="2800" smtClean="0">
                <a:latin typeface="Times New Roman" panose="02020603050405020304" pitchFamily="18" charset="0"/>
              </a:rPr>
              <a:t>, data una probabilità </a:t>
            </a:r>
            <a:r>
              <a:rPr lang="it-IT" sz="2800" i="1" smtClean="0">
                <a:latin typeface="Times New Roman" panose="02020603050405020304" pitchFamily="18" charset="0"/>
              </a:rPr>
              <a:t>p</a:t>
            </a:r>
            <a:r>
              <a:rPr lang="it-IT" sz="2800" smtClean="0">
                <a:latin typeface="Times New Roman" panose="02020603050405020304" pitchFamily="18" charset="0"/>
              </a:rPr>
              <a:t>, e dato quindi un fattore di sconto </a:t>
            </a:r>
            <a:r>
              <a:rPr lang="el-GR" sz="2800" smtClean="0">
                <a:latin typeface="Times New Roman" panose="02020603050405020304" pitchFamily="18" charset="0"/>
                <a:cs typeface="Times New Roman" panose="02020603050405020304" pitchFamily="18" charset="0"/>
              </a:rPr>
              <a:t>δ</a:t>
            </a:r>
            <a:r>
              <a:rPr lang="it-IT" sz="2800" smtClean="0">
                <a:latin typeface="Times New Roman" panose="02020603050405020304" pitchFamily="18" charset="0"/>
                <a:cs typeface="Times New Roman" panose="02020603050405020304" pitchFamily="18" charset="0"/>
              </a:rPr>
              <a:t> = (1-</a:t>
            </a:r>
            <a:r>
              <a:rPr lang="it-IT" sz="2800" i="1" smtClean="0">
                <a:latin typeface="Times New Roman" panose="02020603050405020304" pitchFamily="18" charset="0"/>
                <a:cs typeface="Times New Roman" panose="02020603050405020304" pitchFamily="18" charset="0"/>
              </a:rPr>
              <a:t>p</a:t>
            </a:r>
            <a:r>
              <a:rPr lang="it-IT" sz="2800" smtClean="0">
                <a:latin typeface="Times New Roman" panose="02020603050405020304" pitchFamily="18" charset="0"/>
                <a:cs typeface="Times New Roman" panose="02020603050405020304" pitchFamily="18" charset="0"/>
              </a:rPr>
              <a:t>)/(1+</a:t>
            </a:r>
            <a:r>
              <a:rPr lang="it-IT" sz="2800" i="1" smtClean="0">
                <a:latin typeface="Times New Roman" panose="02020603050405020304" pitchFamily="18" charset="0"/>
                <a:cs typeface="Times New Roman" panose="02020603050405020304" pitchFamily="18" charset="0"/>
              </a:rPr>
              <a:t>r</a:t>
            </a:r>
            <a:r>
              <a:rPr lang="it-IT" sz="2800" smtClean="0">
                <a:latin typeface="Times New Roman" panose="02020603050405020304" pitchFamily="18" charset="0"/>
                <a:cs typeface="Times New Roman" panose="02020603050405020304" pitchFamily="18" charset="0"/>
              </a:rPr>
              <a:t>), </a:t>
            </a:r>
            <a:r>
              <a:rPr lang="it-IT" sz="2800" smtClean="0">
                <a:latin typeface="Times New Roman" panose="02020603050405020304" pitchFamily="18" charset="0"/>
              </a:rPr>
              <a:t>si indichi con </a:t>
            </a:r>
            <a:r>
              <a:rPr lang="it-IT" sz="2800" i="1" smtClean="0">
                <a:latin typeface="Times New Roman" panose="02020603050405020304" pitchFamily="18" charset="0"/>
              </a:rPr>
              <a:t>G</a:t>
            </a:r>
            <a:r>
              <a:rPr lang="it-IT" sz="2800" smtClean="0">
                <a:latin typeface="Times New Roman" panose="02020603050405020304" pitchFamily="18" charset="0"/>
              </a:rPr>
              <a:t>(∞,</a:t>
            </a:r>
            <a:r>
              <a:rPr lang="el-GR" sz="2800" smtClean="0">
                <a:latin typeface="Times New Roman" panose="02020603050405020304" pitchFamily="18" charset="0"/>
                <a:cs typeface="Times New Roman" panose="02020603050405020304" pitchFamily="18" charset="0"/>
              </a:rPr>
              <a:t>δ</a:t>
            </a:r>
            <a:r>
              <a:rPr lang="it-IT" sz="2800" smtClean="0">
                <a:latin typeface="Times New Roman" panose="02020603050405020304" pitchFamily="18" charset="0"/>
              </a:rPr>
              <a:t>) il gioco </a:t>
            </a:r>
            <a:r>
              <a:rPr lang="it-IT" sz="2800" i="1" smtClean="0">
                <a:latin typeface="Times New Roman" panose="02020603050405020304" pitchFamily="18" charset="0"/>
              </a:rPr>
              <a:t>ripetuto infinitamente </a:t>
            </a:r>
            <a:r>
              <a:rPr lang="it-IT" sz="2800" smtClean="0">
                <a:latin typeface="Times New Roman" panose="02020603050405020304" pitchFamily="18" charset="0"/>
              </a:rPr>
              <a:t>che consiste nel giocare in un numero infinito di stadi il gioco </a:t>
            </a:r>
            <a:r>
              <a:rPr lang="it-IT" sz="2800" i="1" smtClean="0">
                <a:latin typeface="Times New Roman" panose="02020603050405020304" pitchFamily="18" charset="0"/>
              </a:rPr>
              <a:t>G</a:t>
            </a:r>
            <a:r>
              <a:rPr lang="it-IT" sz="2800" smtClean="0">
                <a:latin typeface="Times New Roman" panose="02020603050405020304" pitchFamily="18" charset="0"/>
              </a:rPr>
              <a:t>, cioè per </a:t>
            </a:r>
            <a:r>
              <a:rPr lang="it-IT" sz="2800" i="1" smtClean="0">
                <a:latin typeface="Times New Roman" panose="02020603050405020304" pitchFamily="18" charset="0"/>
              </a:rPr>
              <a:t>t </a:t>
            </a:r>
            <a:r>
              <a:rPr lang="it-IT" sz="2800" smtClean="0">
                <a:latin typeface="Times New Roman" panose="02020603050405020304" pitchFamily="18" charset="0"/>
              </a:rPr>
              <a:t>= 1,2… nello stadio </a:t>
            </a:r>
            <a:r>
              <a:rPr lang="it-IT" sz="2800" i="1" smtClean="0">
                <a:latin typeface="Times New Roman" panose="02020603050405020304" pitchFamily="18" charset="0"/>
              </a:rPr>
              <a:t>t-</a:t>
            </a:r>
            <a:r>
              <a:rPr lang="it-IT" sz="2800" smtClean="0">
                <a:latin typeface="Times New Roman" panose="02020603050405020304" pitchFamily="18" charset="0"/>
              </a:rPr>
              <a:t>esimo viene giocato il gioco </a:t>
            </a:r>
            <a:r>
              <a:rPr lang="it-IT" sz="2800" i="1" smtClean="0">
                <a:latin typeface="Times New Roman" panose="02020603050405020304" pitchFamily="18" charset="0"/>
              </a:rPr>
              <a:t>G</a:t>
            </a:r>
            <a:r>
              <a:rPr lang="it-IT" sz="2800" smtClean="0">
                <a:latin typeface="Times New Roman" panose="02020603050405020304" pitchFamily="18" charset="0"/>
              </a:rPr>
              <a:t>.</a:t>
            </a:r>
          </a:p>
          <a:p>
            <a:pPr algn="just" eaLnBrk="1" hangingPunct="1">
              <a:lnSpc>
                <a:spcPct val="80000"/>
              </a:lnSpc>
            </a:pPr>
            <a:r>
              <a:rPr lang="it-IT" sz="2800" smtClean="0">
                <a:latin typeface="Times New Roman" panose="02020603050405020304" pitchFamily="18" charset="0"/>
              </a:rPr>
              <a:t>Per ogni </a:t>
            </a:r>
            <a:r>
              <a:rPr lang="it-IT" sz="2800" i="1" smtClean="0">
                <a:latin typeface="Times New Roman" panose="02020603050405020304" pitchFamily="18" charset="0"/>
              </a:rPr>
              <a:t>t = </a:t>
            </a:r>
            <a:r>
              <a:rPr lang="it-IT" sz="2800" smtClean="0">
                <a:latin typeface="Times New Roman" panose="02020603050405020304" pitchFamily="18" charset="0"/>
              </a:rPr>
              <a:t>1,2,…</a:t>
            </a:r>
            <a:r>
              <a:rPr lang="it-IT" sz="2800" i="1" smtClean="0">
                <a:latin typeface="Times New Roman" panose="02020603050405020304" pitchFamily="18" charset="0"/>
              </a:rPr>
              <a:t> </a:t>
            </a:r>
            <a:r>
              <a:rPr lang="it-IT" sz="2800" smtClean="0">
                <a:latin typeface="Times New Roman" panose="02020603050405020304" pitchFamily="18" charset="0"/>
              </a:rPr>
              <a:t>gli esiti dei precedenti </a:t>
            </a:r>
            <a:r>
              <a:rPr lang="it-IT" sz="2800" i="1" smtClean="0">
                <a:latin typeface="Times New Roman" panose="02020603050405020304" pitchFamily="18" charset="0"/>
              </a:rPr>
              <a:t>t-</a:t>
            </a:r>
            <a:r>
              <a:rPr lang="it-IT" sz="2800" smtClean="0">
                <a:latin typeface="Times New Roman" panose="02020603050405020304" pitchFamily="18" charset="0"/>
              </a:rPr>
              <a:t>1 stadi del gioco costituente sono noti prima che il </a:t>
            </a:r>
            <a:r>
              <a:rPr lang="it-IT" sz="2800" i="1" smtClean="0">
                <a:latin typeface="Times New Roman" panose="02020603050405020304" pitchFamily="18" charset="0"/>
              </a:rPr>
              <a:t>t-</a:t>
            </a:r>
            <a:r>
              <a:rPr lang="it-IT" sz="2800" smtClean="0">
                <a:latin typeface="Times New Roman" panose="02020603050405020304" pitchFamily="18" charset="0"/>
              </a:rPr>
              <a:t>esimo</a:t>
            </a:r>
            <a:r>
              <a:rPr lang="it-IT" sz="2800" i="1" smtClean="0">
                <a:latin typeface="Times New Roman" panose="02020603050405020304" pitchFamily="18" charset="0"/>
              </a:rPr>
              <a:t> </a:t>
            </a:r>
            <a:r>
              <a:rPr lang="it-IT" sz="2800" smtClean="0">
                <a:latin typeface="Times New Roman" panose="02020603050405020304" pitchFamily="18" charset="0"/>
              </a:rPr>
              <a:t>stadio abbia inizio. </a:t>
            </a:r>
          </a:p>
          <a:p>
            <a:pPr algn="just" eaLnBrk="1" hangingPunct="1">
              <a:lnSpc>
                <a:spcPct val="80000"/>
              </a:lnSpc>
            </a:pPr>
            <a:r>
              <a:rPr lang="it-IT" sz="2800" smtClean="0">
                <a:latin typeface="Times New Roman" panose="02020603050405020304" pitchFamily="18" charset="0"/>
              </a:rPr>
              <a:t>Il payoff di ogni giocatore in </a:t>
            </a:r>
            <a:r>
              <a:rPr lang="it-IT" sz="2800" i="1" smtClean="0">
                <a:latin typeface="Times New Roman" panose="02020603050405020304" pitchFamily="18" charset="0"/>
              </a:rPr>
              <a:t>G</a:t>
            </a:r>
            <a:r>
              <a:rPr lang="it-IT" sz="2800" smtClean="0">
                <a:latin typeface="Times New Roman" panose="02020603050405020304" pitchFamily="18" charset="0"/>
              </a:rPr>
              <a:t>(∞,</a:t>
            </a:r>
            <a:r>
              <a:rPr lang="el-GR" sz="2800" smtClean="0">
                <a:latin typeface="Times New Roman" panose="02020603050405020304" pitchFamily="18" charset="0"/>
                <a:cs typeface="Times New Roman" panose="02020603050405020304" pitchFamily="18" charset="0"/>
              </a:rPr>
              <a:t>δ</a:t>
            </a:r>
            <a:r>
              <a:rPr lang="it-IT" sz="2800" smtClean="0">
                <a:latin typeface="Times New Roman" panose="02020603050405020304" pitchFamily="18" charset="0"/>
              </a:rPr>
              <a:t>) è il valore attuale dei payoff che il giocatore ottiene dalla sequenza infinita dei giochi costituenti.</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ctrTitle"/>
          </p:nvPr>
        </p:nvSpPr>
        <p:spPr>
          <a:xfrm>
            <a:off x="684213" y="333375"/>
            <a:ext cx="7772400" cy="1470025"/>
          </a:xfrm>
        </p:spPr>
        <p:txBody>
          <a:bodyPr/>
          <a:lstStyle/>
          <a:p>
            <a:pPr eaLnBrk="1" hangingPunct="1"/>
            <a:r>
              <a:rPr lang="it-IT" sz="3200" smtClean="0">
                <a:latin typeface="Times New Roman" panose="02020603050405020304" pitchFamily="18" charset="0"/>
              </a:rPr>
              <a:t>Fattore di sconto</a:t>
            </a:r>
          </a:p>
        </p:txBody>
      </p:sp>
      <p:sp>
        <p:nvSpPr>
          <p:cNvPr id="17411" name="Rectangle 3"/>
          <p:cNvSpPr>
            <a:spLocks noGrp="1" noChangeArrowheads="1"/>
          </p:cNvSpPr>
          <p:nvPr>
            <p:ph type="subTitle" idx="1"/>
          </p:nvPr>
        </p:nvSpPr>
        <p:spPr>
          <a:xfrm>
            <a:off x="755650" y="1700213"/>
            <a:ext cx="7848600" cy="4608512"/>
          </a:xfrm>
        </p:spPr>
        <p:txBody>
          <a:bodyPr/>
          <a:lstStyle/>
          <a:p>
            <a:pPr algn="just" eaLnBrk="1" hangingPunct="1">
              <a:lnSpc>
                <a:spcPct val="80000"/>
              </a:lnSpc>
            </a:pPr>
            <a:endParaRPr lang="it-IT" sz="2800" smtClean="0">
              <a:latin typeface="Times New Roman" panose="02020603050405020304" pitchFamily="18" charset="0"/>
            </a:endParaRPr>
          </a:p>
          <a:p>
            <a:pPr algn="just" eaLnBrk="1" hangingPunct="1">
              <a:lnSpc>
                <a:spcPct val="80000"/>
              </a:lnSpc>
            </a:pPr>
            <a:endParaRPr lang="it-IT" sz="2800" smtClean="0">
              <a:latin typeface="Times New Roman" panose="02020603050405020304" pitchFamily="18" charset="0"/>
            </a:endParaRPr>
          </a:p>
          <a:p>
            <a:pPr algn="just" eaLnBrk="1" hangingPunct="1">
              <a:lnSpc>
                <a:spcPct val="80000"/>
              </a:lnSpc>
            </a:pPr>
            <a:r>
              <a:rPr lang="it-IT" sz="2800" smtClean="0">
                <a:latin typeface="Times New Roman" panose="02020603050405020304" pitchFamily="18" charset="0"/>
              </a:rPr>
              <a:t>Il </a:t>
            </a:r>
            <a:r>
              <a:rPr lang="it-IT" sz="2800" i="1" smtClean="0">
                <a:latin typeface="Times New Roman" panose="02020603050405020304" pitchFamily="18" charset="0"/>
              </a:rPr>
              <a:t>fattore di sconto</a:t>
            </a:r>
            <a:r>
              <a:rPr lang="it-IT" sz="2800" smtClean="0">
                <a:latin typeface="Times New Roman" panose="02020603050405020304" pitchFamily="18" charset="0"/>
              </a:rPr>
              <a:t> </a:t>
            </a:r>
            <a:r>
              <a:rPr lang="el-GR" sz="2800" smtClean="0">
                <a:latin typeface="Times New Roman" panose="02020603050405020304" pitchFamily="18" charset="0"/>
                <a:cs typeface="Times New Roman" panose="02020603050405020304" pitchFamily="18" charset="0"/>
              </a:rPr>
              <a:t>δ</a:t>
            </a:r>
            <a:r>
              <a:rPr lang="it-IT" sz="2800" smtClean="0">
                <a:latin typeface="Times New Roman" panose="02020603050405020304" pitchFamily="18" charset="0"/>
                <a:cs typeface="Times New Roman" panose="02020603050405020304" pitchFamily="18" charset="0"/>
              </a:rPr>
              <a:t>  </a:t>
            </a:r>
            <a:r>
              <a:rPr lang="it-IT" sz="2800" smtClean="0">
                <a:latin typeface="Times New Roman" panose="02020603050405020304" pitchFamily="18" charset="0"/>
              </a:rPr>
              <a:t>= </a:t>
            </a:r>
            <a:r>
              <a:rPr lang="it-IT" sz="2800" u="sng" smtClean="0">
                <a:latin typeface="Times New Roman" panose="02020603050405020304" pitchFamily="18" charset="0"/>
              </a:rPr>
              <a:t> 1-p </a:t>
            </a:r>
            <a:r>
              <a:rPr lang="it-IT" sz="2800" u="sng" smtClean="0">
                <a:solidFill>
                  <a:schemeClr val="bg1"/>
                </a:solidFill>
                <a:latin typeface="Times New Roman" panose="02020603050405020304" pitchFamily="18" charset="0"/>
              </a:rPr>
              <a:t>.</a:t>
            </a:r>
            <a:r>
              <a:rPr lang="it-IT" sz="2800" u="sng" smtClean="0">
                <a:latin typeface="Times New Roman" panose="02020603050405020304" pitchFamily="18" charset="0"/>
              </a:rPr>
              <a:t>  </a:t>
            </a:r>
            <a:r>
              <a:rPr lang="it-IT" sz="2800" smtClean="0">
                <a:latin typeface="Times New Roman" panose="02020603050405020304" pitchFamily="18" charset="0"/>
              </a:rPr>
              <a:t> </a:t>
            </a:r>
          </a:p>
          <a:p>
            <a:pPr algn="just" eaLnBrk="1" hangingPunct="1">
              <a:lnSpc>
                <a:spcPct val="80000"/>
              </a:lnSpc>
            </a:pPr>
            <a:r>
              <a:rPr lang="it-IT" sz="2800" smtClean="0">
                <a:latin typeface="Times New Roman" panose="02020603050405020304" pitchFamily="18" charset="0"/>
              </a:rPr>
              <a:t>	       		       1+</a:t>
            </a:r>
            <a:r>
              <a:rPr lang="it-IT" sz="2800" i="1" smtClean="0">
                <a:latin typeface="Times New Roman" panose="02020603050405020304" pitchFamily="18" charset="0"/>
              </a:rPr>
              <a:t>r</a:t>
            </a:r>
            <a:endParaRPr lang="it-IT" sz="2800" smtClean="0">
              <a:latin typeface="Times New Roman" panose="02020603050405020304" pitchFamily="18" charset="0"/>
            </a:endParaRPr>
          </a:p>
          <a:p>
            <a:pPr algn="just" eaLnBrk="1" hangingPunct="1">
              <a:lnSpc>
                <a:spcPct val="80000"/>
              </a:lnSpc>
            </a:pPr>
            <a:r>
              <a:rPr lang="it-IT" sz="2800" smtClean="0">
                <a:latin typeface="Times New Roman" panose="02020603050405020304" pitchFamily="18" charset="0"/>
              </a:rPr>
              <a:t>rappresenta sia il valore odierno di un dollaro che sarà ricevuto nello stadio successivo, sia l’eventualità che il gioco abbia termine nello stadio successivo.</a:t>
            </a:r>
          </a:p>
          <a:p>
            <a:pPr algn="just" eaLnBrk="1" hangingPunct="1">
              <a:lnSpc>
                <a:spcPct val="80000"/>
              </a:lnSpc>
            </a:pPr>
            <a:r>
              <a:rPr lang="it-IT" sz="2800" smtClean="0">
                <a:latin typeface="Times New Roman" panose="02020603050405020304" pitchFamily="18" charset="0"/>
              </a:rPr>
              <a:t>Si noti che per definizione si ha 				  	</a:t>
            </a:r>
          </a:p>
          <a:p>
            <a:pPr eaLnBrk="1" hangingPunct="1">
              <a:lnSpc>
                <a:spcPct val="80000"/>
              </a:lnSpc>
            </a:pPr>
            <a:r>
              <a:rPr lang="it-IT" sz="2800" smtClean="0">
                <a:latin typeface="Times New Roman" panose="02020603050405020304" pitchFamily="18" charset="0"/>
              </a:rPr>
              <a:t>0 </a:t>
            </a:r>
            <a:r>
              <a:rPr lang="it-IT" sz="2800" u="sng" smtClean="0">
                <a:latin typeface="Times New Roman" panose="02020603050405020304" pitchFamily="18" charset="0"/>
              </a:rPr>
              <a:t>&lt;</a:t>
            </a:r>
            <a:r>
              <a:rPr lang="it-IT" sz="2800" smtClean="0">
                <a:latin typeface="Times New Roman" panose="02020603050405020304" pitchFamily="18" charset="0"/>
              </a:rPr>
              <a:t> </a:t>
            </a:r>
            <a:r>
              <a:rPr lang="el-GR" sz="2800" smtClean="0">
                <a:latin typeface="Times New Roman" panose="02020603050405020304" pitchFamily="18" charset="0"/>
                <a:cs typeface="Times New Roman" panose="02020603050405020304" pitchFamily="18" charset="0"/>
              </a:rPr>
              <a:t>δ</a:t>
            </a:r>
            <a:r>
              <a:rPr lang="it-IT" sz="2800" smtClean="0">
                <a:latin typeface="Times New Roman" panose="02020603050405020304" pitchFamily="18" charset="0"/>
              </a:rPr>
              <a:t> </a:t>
            </a:r>
            <a:r>
              <a:rPr lang="it-IT" sz="2800" i="1" u="sng" smtClean="0">
                <a:latin typeface="Times New Roman" panose="02020603050405020304" pitchFamily="18" charset="0"/>
              </a:rPr>
              <a:t>&lt;</a:t>
            </a:r>
            <a:r>
              <a:rPr lang="it-IT" sz="2800" i="1" smtClean="0">
                <a:latin typeface="Times New Roman" panose="02020603050405020304" pitchFamily="18" charset="0"/>
              </a:rPr>
              <a:t> </a:t>
            </a:r>
            <a:r>
              <a:rPr lang="it-IT" sz="2800" smtClean="0">
                <a:latin typeface="Times New Roman" panose="02020603050405020304" pitchFamily="18" charset="0"/>
              </a:rPr>
              <a:t>1</a:t>
            </a:r>
            <a:endParaRPr lang="it-IT" sz="2800" i="1" smtClean="0">
              <a:latin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ctrTitle"/>
          </p:nvPr>
        </p:nvSpPr>
        <p:spPr>
          <a:xfrm>
            <a:off x="684213" y="333375"/>
            <a:ext cx="7772400" cy="1470025"/>
          </a:xfrm>
        </p:spPr>
        <p:txBody>
          <a:bodyPr/>
          <a:lstStyle/>
          <a:p>
            <a:pPr eaLnBrk="1" hangingPunct="1"/>
            <a:r>
              <a:rPr lang="it-IT" sz="3200" smtClean="0">
                <a:latin typeface="Times New Roman" panose="02020603050405020304" pitchFamily="18" charset="0"/>
              </a:rPr>
              <a:t>Valore Attuale</a:t>
            </a:r>
          </a:p>
        </p:txBody>
      </p:sp>
      <p:sp>
        <p:nvSpPr>
          <p:cNvPr id="18435" name="Rectangle 3"/>
          <p:cNvSpPr>
            <a:spLocks noGrp="1" noChangeArrowheads="1"/>
          </p:cNvSpPr>
          <p:nvPr>
            <p:ph type="subTitle" idx="1"/>
          </p:nvPr>
        </p:nvSpPr>
        <p:spPr>
          <a:xfrm>
            <a:off x="755650" y="1700213"/>
            <a:ext cx="7848600" cy="4608512"/>
          </a:xfrm>
        </p:spPr>
        <p:txBody>
          <a:bodyPr/>
          <a:lstStyle/>
          <a:p>
            <a:pPr eaLnBrk="1" hangingPunct="1"/>
            <a:endParaRPr lang="it-IT" dirty="0" smtClean="0">
              <a:latin typeface="Times New Roman" panose="02020603050405020304" pitchFamily="18" charset="0"/>
            </a:endParaRPr>
          </a:p>
          <a:p>
            <a:pPr algn="just" eaLnBrk="1" hangingPunct="1"/>
            <a:r>
              <a:rPr lang="it-IT" sz="2800" dirty="0" smtClean="0">
                <a:latin typeface="Times New Roman" panose="02020603050405020304" pitchFamily="18" charset="0"/>
              </a:rPr>
              <a:t>Il </a:t>
            </a:r>
            <a:r>
              <a:rPr lang="it-IT" sz="2800" i="1" dirty="0" smtClean="0">
                <a:latin typeface="Times New Roman" panose="02020603050405020304" pitchFamily="18" charset="0"/>
              </a:rPr>
              <a:t>valore attuale </a:t>
            </a:r>
            <a:r>
              <a:rPr lang="it-IT" sz="2800" dirty="0" smtClean="0">
                <a:latin typeface="Times New Roman" panose="02020603050405020304" pitchFamily="18" charset="0"/>
              </a:rPr>
              <a:t>di una successione infinita di payoff </a:t>
            </a:r>
            <a:r>
              <a:rPr lang="el-GR" sz="2800" i="1" dirty="0" smtClean="0">
                <a:latin typeface="Times New Roman" panose="02020603050405020304" pitchFamily="18" charset="0"/>
                <a:cs typeface="Times New Roman" panose="02020603050405020304" pitchFamily="18" charset="0"/>
              </a:rPr>
              <a:t>π</a:t>
            </a:r>
            <a:r>
              <a:rPr lang="it-IT" sz="2800" baseline="-25000" dirty="0" smtClean="0">
                <a:latin typeface="Times New Roman" panose="02020603050405020304" pitchFamily="18" charset="0"/>
                <a:cs typeface="Times New Roman" panose="02020603050405020304" pitchFamily="18" charset="0"/>
              </a:rPr>
              <a:t>1</a:t>
            </a:r>
            <a:r>
              <a:rPr lang="it-IT" sz="2800" dirty="0" smtClean="0">
                <a:latin typeface="Times New Roman" panose="02020603050405020304" pitchFamily="18" charset="0"/>
                <a:cs typeface="Times New Roman" panose="02020603050405020304" pitchFamily="18" charset="0"/>
              </a:rPr>
              <a:t>, </a:t>
            </a:r>
            <a:r>
              <a:rPr lang="el-GR" sz="2800" i="1" dirty="0" smtClean="0">
                <a:latin typeface="Times New Roman" panose="02020603050405020304" pitchFamily="18" charset="0"/>
                <a:cs typeface="Times New Roman" panose="02020603050405020304" pitchFamily="18" charset="0"/>
              </a:rPr>
              <a:t>π</a:t>
            </a:r>
            <a:r>
              <a:rPr lang="it-IT" sz="2800" baseline="-25000" dirty="0" smtClean="0">
                <a:latin typeface="Times New Roman" panose="02020603050405020304" pitchFamily="18" charset="0"/>
                <a:cs typeface="Times New Roman" panose="02020603050405020304" pitchFamily="18" charset="0"/>
              </a:rPr>
              <a:t>2</a:t>
            </a:r>
            <a:r>
              <a:rPr lang="it-IT" sz="2800" dirty="0" smtClean="0">
                <a:latin typeface="Times New Roman" panose="02020603050405020304" pitchFamily="18" charset="0"/>
                <a:cs typeface="Times New Roman" panose="02020603050405020304" pitchFamily="18" charset="0"/>
              </a:rPr>
              <a:t>, </a:t>
            </a:r>
            <a:r>
              <a:rPr lang="el-GR" sz="2800" i="1" dirty="0" smtClean="0">
                <a:latin typeface="Times New Roman" panose="02020603050405020304" pitchFamily="18" charset="0"/>
                <a:cs typeface="Times New Roman" panose="02020603050405020304" pitchFamily="18" charset="0"/>
              </a:rPr>
              <a:t>π</a:t>
            </a:r>
            <a:r>
              <a:rPr lang="it-IT" sz="2800" baseline="-25000" dirty="0" smtClean="0">
                <a:latin typeface="Times New Roman" panose="02020603050405020304" pitchFamily="18" charset="0"/>
                <a:cs typeface="Times New Roman" panose="02020603050405020304" pitchFamily="18" charset="0"/>
              </a:rPr>
              <a:t>3</a:t>
            </a:r>
            <a:r>
              <a:rPr lang="it-IT" sz="2800" dirty="0" smtClean="0">
                <a:latin typeface="Times New Roman" panose="02020603050405020304" pitchFamily="18" charset="0"/>
                <a:cs typeface="Times New Roman" panose="02020603050405020304" pitchFamily="18" charset="0"/>
              </a:rPr>
              <a:t>,…. è</a:t>
            </a:r>
            <a:r>
              <a:rPr lang="it-IT" sz="2800" dirty="0" smtClean="0">
                <a:latin typeface="Times New Roman" panose="02020603050405020304" pitchFamily="18" charset="0"/>
              </a:rPr>
              <a:t> </a:t>
            </a:r>
          </a:p>
          <a:p>
            <a:pPr eaLnBrk="1" hangingPunct="1"/>
            <a:endParaRPr lang="it-IT" sz="2800" dirty="0" smtClean="0">
              <a:latin typeface="Times New Roman" panose="02020603050405020304" pitchFamily="18" charset="0"/>
            </a:endParaRPr>
          </a:p>
          <a:p>
            <a:pPr eaLnBrk="1" hangingPunct="1">
              <a:lnSpc>
                <a:spcPct val="60000"/>
              </a:lnSpc>
            </a:pPr>
            <a:r>
              <a:rPr lang="it-IT" sz="2800" dirty="0" smtClean="0">
                <a:latin typeface="Times New Roman" panose="02020603050405020304" pitchFamily="18" charset="0"/>
              </a:rPr>
              <a:t>		       ∞</a:t>
            </a:r>
          </a:p>
          <a:p>
            <a:pPr eaLnBrk="1" hangingPunct="1">
              <a:lnSpc>
                <a:spcPct val="60000"/>
              </a:lnSpc>
            </a:pPr>
            <a:r>
              <a:rPr lang="el-GR" sz="2800" i="1" dirty="0" smtClean="0">
                <a:latin typeface="Times New Roman" panose="02020603050405020304" pitchFamily="18" charset="0"/>
                <a:cs typeface="Times New Roman" panose="02020603050405020304" pitchFamily="18" charset="0"/>
              </a:rPr>
              <a:t>π</a:t>
            </a:r>
            <a:r>
              <a:rPr lang="it-IT" sz="2800" baseline="-25000" dirty="0" smtClean="0">
                <a:latin typeface="Times New Roman" panose="02020603050405020304" pitchFamily="18" charset="0"/>
                <a:cs typeface="Times New Roman" panose="02020603050405020304" pitchFamily="18" charset="0"/>
              </a:rPr>
              <a:t>1</a:t>
            </a:r>
            <a:r>
              <a:rPr lang="it-IT" sz="2800" dirty="0" smtClean="0">
                <a:latin typeface="Times New Roman" panose="02020603050405020304" pitchFamily="18" charset="0"/>
                <a:cs typeface="Times New Roman" panose="02020603050405020304" pitchFamily="18" charset="0"/>
              </a:rPr>
              <a:t> + </a:t>
            </a:r>
            <a:r>
              <a:rPr lang="el-GR" sz="2800" i="1" dirty="0" smtClean="0">
                <a:latin typeface="Times New Roman" panose="02020603050405020304" pitchFamily="18" charset="0"/>
                <a:cs typeface="Times New Roman" panose="02020603050405020304" pitchFamily="18" charset="0"/>
              </a:rPr>
              <a:t>δ</a:t>
            </a:r>
            <a:r>
              <a:rPr lang="it-IT" sz="2800" i="1" dirty="0" smtClean="0">
                <a:latin typeface="Times New Roman" panose="02020603050405020304" pitchFamily="18" charset="0"/>
                <a:cs typeface="Times New Roman" panose="02020603050405020304" pitchFamily="18" charset="0"/>
              </a:rPr>
              <a:t> </a:t>
            </a:r>
            <a:r>
              <a:rPr lang="el-GR" sz="2800" i="1" dirty="0" smtClean="0">
                <a:latin typeface="Times New Roman" panose="02020603050405020304" pitchFamily="18" charset="0"/>
                <a:cs typeface="Times New Roman" panose="02020603050405020304" pitchFamily="18" charset="0"/>
              </a:rPr>
              <a:t>π</a:t>
            </a:r>
            <a:r>
              <a:rPr lang="it-IT" sz="2800" baseline="-25000" dirty="0" smtClean="0">
                <a:latin typeface="Times New Roman" panose="02020603050405020304" pitchFamily="18" charset="0"/>
                <a:cs typeface="Times New Roman" panose="02020603050405020304" pitchFamily="18" charset="0"/>
              </a:rPr>
              <a:t>2 </a:t>
            </a:r>
            <a:r>
              <a:rPr lang="it-IT" sz="2800" dirty="0" smtClean="0">
                <a:latin typeface="Times New Roman" panose="02020603050405020304" pitchFamily="18" charset="0"/>
                <a:cs typeface="Times New Roman" panose="02020603050405020304" pitchFamily="18" charset="0"/>
              </a:rPr>
              <a:t>+ </a:t>
            </a:r>
            <a:r>
              <a:rPr lang="el-GR" sz="2800" i="1" dirty="0" smtClean="0">
                <a:latin typeface="Times New Roman" panose="02020603050405020304" pitchFamily="18" charset="0"/>
                <a:cs typeface="Times New Roman" panose="02020603050405020304" pitchFamily="18" charset="0"/>
              </a:rPr>
              <a:t>δ</a:t>
            </a:r>
            <a:r>
              <a:rPr lang="it-IT" sz="2800" i="1" baseline="30000" dirty="0" smtClean="0">
                <a:latin typeface="Times New Roman" panose="02020603050405020304" pitchFamily="18" charset="0"/>
                <a:cs typeface="Times New Roman" panose="02020603050405020304" pitchFamily="18" charset="0"/>
              </a:rPr>
              <a:t>2</a:t>
            </a:r>
            <a:r>
              <a:rPr lang="it-IT" sz="2800" dirty="0" smtClean="0">
                <a:latin typeface="Times New Roman" panose="02020603050405020304" pitchFamily="18" charset="0"/>
                <a:cs typeface="Times New Roman" panose="02020603050405020304" pitchFamily="18" charset="0"/>
              </a:rPr>
              <a:t> </a:t>
            </a:r>
            <a:r>
              <a:rPr lang="el-GR" sz="2800" i="1" dirty="0" smtClean="0">
                <a:latin typeface="Times New Roman" panose="02020603050405020304" pitchFamily="18" charset="0"/>
                <a:cs typeface="Times New Roman" panose="02020603050405020304" pitchFamily="18" charset="0"/>
              </a:rPr>
              <a:t>π</a:t>
            </a:r>
            <a:r>
              <a:rPr lang="it-IT" sz="2800" baseline="-25000" dirty="0" smtClean="0">
                <a:latin typeface="Times New Roman" panose="02020603050405020304" pitchFamily="18" charset="0"/>
                <a:cs typeface="Times New Roman" panose="02020603050405020304" pitchFamily="18" charset="0"/>
              </a:rPr>
              <a:t>3</a:t>
            </a:r>
            <a:r>
              <a:rPr lang="it-IT" sz="2800" dirty="0" smtClean="0">
                <a:latin typeface="Times New Roman" panose="02020603050405020304" pitchFamily="18" charset="0"/>
                <a:cs typeface="Times New Roman" panose="02020603050405020304" pitchFamily="18" charset="0"/>
              </a:rPr>
              <a:t>+…= </a:t>
            </a:r>
            <a:r>
              <a:rPr lang="el-GR" sz="2800" dirty="0" smtClean="0">
                <a:latin typeface="Times New Roman" panose="02020603050405020304" pitchFamily="18" charset="0"/>
                <a:cs typeface="Times New Roman" panose="02020603050405020304" pitchFamily="18" charset="0"/>
              </a:rPr>
              <a:t>Σ</a:t>
            </a:r>
            <a:r>
              <a:rPr lang="it-IT" sz="2800" dirty="0" smtClean="0">
                <a:latin typeface="Times New Roman" panose="02020603050405020304" pitchFamily="18" charset="0"/>
                <a:cs typeface="Times New Roman" panose="02020603050405020304" pitchFamily="18" charset="0"/>
              </a:rPr>
              <a:t> </a:t>
            </a:r>
            <a:r>
              <a:rPr lang="el-GR" sz="2800" i="1" dirty="0" smtClean="0">
                <a:latin typeface="Times New Roman" panose="02020603050405020304" pitchFamily="18" charset="0"/>
                <a:cs typeface="Times New Roman" panose="02020603050405020304" pitchFamily="18" charset="0"/>
              </a:rPr>
              <a:t>δ</a:t>
            </a:r>
            <a:r>
              <a:rPr lang="it-IT" sz="2800" i="1" baseline="30000" dirty="0" smtClean="0">
                <a:latin typeface="Times New Roman" panose="02020603050405020304" pitchFamily="18" charset="0"/>
                <a:cs typeface="Times New Roman" panose="02020603050405020304" pitchFamily="18" charset="0"/>
              </a:rPr>
              <a:t>t</a:t>
            </a:r>
            <a:r>
              <a:rPr lang="it-IT" sz="2800" baseline="30000" dirty="0" smtClean="0">
                <a:latin typeface="Times New Roman" panose="02020603050405020304" pitchFamily="18" charset="0"/>
                <a:cs typeface="Times New Roman" panose="02020603050405020304" pitchFamily="18" charset="0"/>
              </a:rPr>
              <a:t>-1 </a:t>
            </a:r>
            <a:r>
              <a:rPr lang="el-GR" sz="2800" i="1" dirty="0" smtClean="0">
                <a:latin typeface="Times New Roman" panose="02020603050405020304" pitchFamily="18" charset="0"/>
                <a:cs typeface="Times New Roman" panose="02020603050405020304" pitchFamily="18" charset="0"/>
              </a:rPr>
              <a:t>π</a:t>
            </a:r>
            <a:r>
              <a:rPr lang="it-IT" sz="2800" i="1" baseline="-25000" dirty="0" smtClean="0">
                <a:latin typeface="Times New Roman" panose="02020603050405020304" pitchFamily="18" charset="0"/>
                <a:cs typeface="Times New Roman" panose="02020603050405020304" pitchFamily="18" charset="0"/>
              </a:rPr>
              <a:t>t</a:t>
            </a:r>
          </a:p>
          <a:p>
            <a:pPr eaLnBrk="1" hangingPunct="1">
              <a:lnSpc>
                <a:spcPct val="80000"/>
              </a:lnSpc>
            </a:pPr>
            <a:r>
              <a:rPr lang="it-IT" sz="2800" i="1" dirty="0" smtClean="0">
                <a:latin typeface="Times New Roman" panose="02020603050405020304" pitchFamily="18" charset="0"/>
                <a:cs typeface="Times New Roman" panose="02020603050405020304" pitchFamily="18" charset="0"/>
              </a:rPr>
              <a:t>		             t</a:t>
            </a:r>
            <a:r>
              <a:rPr lang="it-IT" sz="2800" dirty="0" smtClean="0">
                <a:latin typeface="Times New Roman" panose="02020603050405020304" pitchFamily="18" charset="0"/>
                <a:cs typeface="Times New Roman" panose="02020603050405020304" pitchFamily="18" charset="0"/>
              </a:rPr>
              <a:t>=1</a:t>
            </a:r>
            <a:endParaRPr lang="el-GR" sz="2800" dirty="0" smtClean="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ctrTitle"/>
          </p:nvPr>
        </p:nvSpPr>
        <p:spPr>
          <a:xfrm>
            <a:off x="684213" y="333375"/>
            <a:ext cx="7772400" cy="1470025"/>
          </a:xfrm>
        </p:spPr>
        <p:txBody>
          <a:bodyPr/>
          <a:lstStyle/>
          <a:p>
            <a:pPr eaLnBrk="1" hangingPunct="1"/>
            <a:r>
              <a:rPr lang="it-IT" sz="3200" smtClean="0">
                <a:latin typeface="Times New Roman" panose="02020603050405020304" pitchFamily="18" charset="0"/>
              </a:rPr>
              <a:t>Esito previsto dei giochi ripetuti infinitamente</a:t>
            </a:r>
          </a:p>
        </p:txBody>
      </p:sp>
      <p:sp>
        <p:nvSpPr>
          <p:cNvPr id="19459" name="Rectangle 3"/>
          <p:cNvSpPr>
            <a:spLocks noGrp="1" noChangeArrowheads="1"/>
          </p:cNvSpPr>
          <p:nvPr>
            <p:ph type="subTitle" idx="1"/>
          </p:nvPr>
        </p:nvSpPr>
        <p:spPr>
          <a:xfrm>
            <a:off x="755650" y="1700213"/>
            <a:ext cx="7848600" cy="4608512"/>
          </a:xfrm>
        </p:spPr>
        <p:txBody>
          <a:bodyPr/>
          <a:lstStyle/>
          <a:p>
            <a:pPr algn="just" eaLnBrk="1" hangingPunct="1"/>
            <a:endParaRPr lang="it-IT" sz="2800" dirty="0" smtClean="0">
              <a:latin typeface="Times New Roman" panose="02020603050405020304" pitchFamily="18" charset="0"/>
            </a:endParaRPr>
          </a:p>
          <a:p>
            <a:pPr algn="just" eaLnBrk="1" hangingPunct="1"/>
            <a:r>
              <a:rPr lang="it-IT" sz="2800" dirty="0" smtClean="0">
                <a:latin typeface="Times New Roman" panose="02020603050405020304" pitchFamily="18" charset="0"/>
              </a:rPr>
              <a:t>L’esito previsto </a:t>
            </a:r>
            <a:r>
              <a:rPr lang="it-IT" sz="2800" dirty="0" smtClean="0">
                <a:latin typeface="Times New Roman" panose="02020603050405020304" pitchFamily="18" charset="0"/>
              </a:rPr>
              <a:t>di </a:t>
            </a:r>
            <a:r>
              <a:rPr lang="it-IT" sz="2800" dirty="0" smtClean="0">
                <a:latin typeface="Times New Roman" panose="02020603050405020304" pitchFamily="18" charset="0"/>
              </a:rPr>
              <a:t>un gioco ripetuto infinitamente </a:t>
            </a:r>
            <a:r>
              <a:rPr lang="it-IT" sz="2800" i="1" dirty="0" smtClean="0">
                <a:latin typeface="Times New Roman" panose="02020603050405020304" pitchFamily="18" charset="0"/>
              </a:rPr>
              <a:t>G</a:t>
            </a:r>
            <a:r>
              <a:rPr lang="it-IT" sz="2800" dirty="0" smtClean="0">
                <a:latin typeface="Times New Roman" panose="02020603050405020304" pitchFamily="18" charset="0"/>
              </a:rPr>
              <a:t>(∞,</a:t>
            </a:r>
            <a:r>
              <a:rPr lang="el-GR" sz="2800" dirty="0" smtClean="0">
                <a:latin typeface="Times New Roman" panose="02020603050405020304" pitchFamily="18" charset="0"/>
                <a:cs typeface="Times New Roman" panose="02020603050405020304" pitchFamily="18" charset="0"/>
              </a:rPr>
              <a:t>δ</a:t>
            </a:r>
            <a:r>
              <a:rPr lang="it-IT" sz="2800" dirty="0" smtClean="0">
                <a:latin typeface="Times New Roman" panose="02020603050405020304" pitchFamily="18" charset="0"/>
              </a:rPr>
              <a:t>) è quello generato dall’Equilibrio di Nash perfetto nei </a:t>
            </a:r>
            <a:r>
              <a:rPr lang="it-IT" sz="2800" dirty="0" err="1" smtClean="0">
                <a:latin typeface="Times New Roman" panose="02020603050405020304" pitchFamily="18" charset="0"/>
              </a:rPr>
              <a:t>sottogiochi</a:t>
            </a:r>
            <a:r>
              <a:rPr lang="it-IT" sz="2800" dirty="0" smtClean="0">
                <a:latin typeface="Times New Roman" panose="02020603050405020304" pitchFamily="18" charset="0"/>
              </a:rPr>
              <a:t> di </a:t>
            </a:r>
            <a:r>
              <a:rPr lang="it-IT" sz="2800" i="1" dirty="0" smtClean="0">
                <a:latin typeface="Times New Roman" panose="02020603050405020304" pitchFamily="18" charset="0"/>
              </a:rPr>
              <a:t>G</a:t>
            </a:r>
            <a:r>
              <a:rPr lang="it-IT" sz="2800" dirty="0" smtClean="0">
                <a:latin typeface="Times New Roman" panose="02020603050405020304" pitchFamily="18" charset="0"/>
              </a:rPr>
              <a:t>(∞,</a:t>
            </a:r>
            <a:r>
              <a:rPr lang="el-GR" sz="2800" dirty="0" smtClean="0">
                <a:latin typeface="Times New Roman" panose="02020603050405020304" pitchFamily="18" charset="0"/>
                <a:cs typeface="Times New Roman" panose="02020603050405020304" pitchFamily="18" charset="0"/>
              </a:rPr>
              <a:t>δ</a:t>
            </a:r>
            <a:r>
              <a:rPr lang="it-IT" sz="2800" dirty="0" smtClean="0">
                <a:latin typeface="Times New Roman" panose="02020603050405020304" pitchFamily="18" charset="0"/>
              </a:rPr>
              <a:t>).</a:t>
            </a:r>
          </a:p>
          <a:p>
            <a:pPr algn="just" eaLnBrk="1" hangingPunct="1"/>
            <a:endParaRPr lang="it-IT" sz="2800" dirty="0" smtClean="0">
              <a:latin typeface="Times New Roman" panose="02020603050405020304" pitchFamily="18" charset="0"/>
            </a:endParaRPr>
          </a:p>
          <a:p>
            <a:pPr algn="just" eaLnBrk="1" hangingPunct="1"/>
            <a:r>
              <a:rPr lang="it-IT" sz="2800" dirty="0" smtClean="0">
                <a:latin typeface="Times New Roman" panose="02020603050405020304" pitchFamily="18" charset="0"/>
              </a:rPr>
              <a:t>Un </a:t>
            </a:r>
            <a:r>
              <a:rPr lang="it-IT" sz="2800" i="1" dirty="0" smtClean="0">
                <a:latin typeface="Times New Roman" panose="02020603050405020304" pitchFamily="18" charset="0"/>
              </a:rPr>
              <a:t>Equilibrio di Nash perfetto nei </a:t>
            </a:r>
            <a:r>
              <a:rPr lang="it-IT" sz="2800" i="1" dirty="0" err="1" smtClean="0">
                <a:latin typeface="Times New Roman" panose="02020603050405020304" pitchFamily="18" charset="0"/>
              </a:rPr>
              <a:t>sottogiochi</a:t>
            </a:r>
            <a:r>
              <a:rPr lang="it-IT" sz="2800" dirty="0" smtClean="0">
                <a:latin typeface="Times New Roman" panose="02020603050405020304" pitchFamily="18" charset="0"/>
              </a:rPr>
              <a:t> di </a:t>
            </a:r>
            <a:r>
              <a:rPr lang="it-IT" sz="2800" i="1" dirty="0" smtClean="0">
                <a:latin typeface="Times New Roman" panose="02020603050405020304" pitchFamily="18" charset="0"/>
              </a:rPr>
              <a:t>G</a:t>
            </a:r>
            <a:r>
              <a:rPr lang="it-IT" sz="2800" dirty="0" smtClean="0">
                <a:latin typeface="Times New Roman" panose="02020603050405020304" pitchFamily="18" charset="0"/>
              </a:rPr>
              <a:t>(∞,</a:t>
            </a:r>
            <a:r>
              <a:rPr lang="el-GR" sz="2800" dirty="0" smtClean="0">
                <a:latin typeface="Times New Roman" panose="02020603050405020304" pitchFamily="18" charset="0"/>
                <a:cs typeface="Times New Roman" panose="02020603050405020304" pitchFamily="18" charset="0"/>
              </a:rPr>
              <a:t>δ</a:t>
            </a:r>
            <a:r>
              <a:rPr lang="it-IT" sz="2800" dirty="0" smtClean="0">
                <a:latin typeface="Times New Roman" panose="02020603050405020304" pitchFamily="18" charset="0"/>
              </a:rPr>
              <a:t>) è un Equilibrio di Nash di </a:t>
            </a:r>
            <a:r>
              <a:rPr lang="it-IT" sz="2800" i="1" dirty="0" smtClean="0">
                <a:latin typeface="Times New Roman" panose="02020603050405020304" pitchFamily="18" charset="0"/>
              </a:rPr>
              <a:t>G</a:t>
            </a:r>
            <a:r>
              <a:rPr lang="it-IT" sz="2800" dirty="0" smtClean="0">
                <a:latin typeface="Times New Roman" panose="02020603050405020304" pitchFamily="18" charset="0"/>
              </a:rPr>
              <a:t>(∞,</a:t>
            </a:r>
            <a:r>
              <a:rPr lang="el-GR" sz="2800" dirty="0" smtClean="0">
                <a:latin typeface="Times New Roman" panose="02020603050405020304" pitchFamily="18" charset="0"/>
                <a:cs typeface="Times New Roman" panose="02020603050405020304" pitchFamily="18" charset="0"/>
              </a:rPr>
              <a:t>δ</a:t>
            </a:r>
            <a:r>
              <a:rPr lang="it-IT" sz="2800" dirty="0" smtClean="0">
                <a:latin typeface="Times New Roman" panose="02020603050405020304" pitchFamily="18" charset="0"/>
              </a:rPr>
              <a:t>) che rimane tale in ogni </a:t>
            </a:r>
            <a:r>
              <a:rPr lang="it-IT" sz="2800" dirty="0" err="1" smtClean="0">
                <a:latin typeface="Times New Roman" panose="02020603050405020304" pitchFamily="18" charset="0"/>
              </a:rPr>
              <a:t>sottogioco</a:t>
            </a:r>
            <a:r>
              <a:rPr lang="it-IT" sz="2800" dirty="0" smtClean="0">
                <a:latin typeface="Times New Roman" panose="02020603050405020304" pitchFamily="18" charset="0"/>
              </a:rPr>
              <a:t> di </a:t>
            </a:r>
            <a:r>
              <a:rPr lang="it-IT" sz="2800" i="1" dirty="0" smtClean="0">
                <a:latin typeface="Times New Roman" panose="02020603050405020304" pitchFamily="18" charset="0"/>
              </a:rPr>
              <a:t>G</a:t>
            </a:r>
            <a:r>
              <a:rPr lang="it-IT" sz="2800" dirty="0" smtClean="0">
                <a:latin typeface="Times New Roman" panose="02020603050405020304" pitchFamily="18" charset="0"/>
              </a:rPr>
              <a:t>(∞,</a:t>
            </a:r>
            <a:r>
              <a:rPr lang="el-GR" sz="2800" dirty="0" smtClean="0">
                <a:latin typeface="Times New Roman" panose="02020603050405020304" pitchFamily="18" charset="0"/>
                <a:cs typeface="Times New Roman" panose="02020603050405020304" pitchFamily="18" charset="0"/>
              </a:rPr>
              <a:t>δ</a:t>
            </a:r>
            <a:r>
              <a:rPr lang="it-IT" sz="2800" dirty="0" smtClean="0">
                <a:latin typeface="Times New Roman" panose="02020603050405020304" pitchFamily="18" charset="0"/>
              </a:rPr>
              <a:t>).</a:t>
            </a:r>
            <a:r>
              <a:rPr lang="it-IT" dirty="0" smtClean="0">
                <a:latin typeface="Times New Roman" panose="02020603050405020304" pitchFamily="18" charset="0"/>
              </a:rPr>
              <a:t> </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ctrTitle"/>
          </p:nvPr>
        </p:nvSpPr>
        <p:spPr>
          <a:xfrm>
            <a:off x="684213" y="333375"/>
            <a:ext cx="7772400" cy="1470025"/>
          </a:xfrm>
        </p:spPr>
        <p:txBody>
          <a:bodyPr/>
          <a:lstStyle/>
          <a:p>
            <a:pPr eaLnBrk="1" hangingPunct="1"/>
            <a:r>
              <a:rPr lang="it-IT" sz="4000" smtClean="0">
                <a:latin typeface="Times New Roman" panose="02020603050405020304" pitchFamily="18" charset="0"/>
              </a:rPr>
              <a:t>Teorema di Friedman</a:t>
            </a:r>
          </a:p>
        </p:txBody>
      </p:sp>
      <p:sp>
        <p:nvSpPr>
          <p:cNvPr id="20483" name="Rectangle 3"/>
          <p:cNvSpPr>
            <a:spLocks noGrp="1" noChangeArrowheads="1"/>
          </p:cNvSpPr>
          <p:nvPr>
            <p:ph type="subTitle" idx="1"/>
          </p:nvPr>
        </p:nvSpPr>
        <p:spPr>
          <a:xfrm>
            <a:off x="755650" y="1700213"/>
            <a:ext cx="7848600" cy="4608512"/>
          </a:xfrm>
        </p:spPr>
        <p:txBody>
          <a:bodyPr/>
          <a:lstStyle/>
          <a:p>
            <a:pPr algn="just" eaLnBrk="1" hangingPunct="1">
              <a:lnSpc>
                <a:spcPct val="90000"/>
              </a:lnSpc>
            </a:pPr>
            <a:endParaRPr lang="it-IT" sz="2800" smtClean="0">
              <a:latin typeface="Times New Roman" panose="02020603050405020304" pitchFamily="18" charset="0"/>
            </a:endParaRPr>
          </a:p>
          <a:p>
            <a:pPr algn="just" eaLnBrk="1" hangingPunct="1">
              <a:lnSpc>
                <a:spcPct val="90000"/>
              </a:lnSpc>
            </a:pPr>
            <a:r>
              <a:rPr lang="it-IT" sz="2800" smtClean="0">
                <a:latin typeface="Times New Roman" panose="02020603050405020304" pitchFamily="18" charset="0"/>
              </a:rPr>
              <a:t>Sia </a:t>
            </a:r>
            <a:r>
              <a:rPr lang="it-IT" sz="2800" i="1" smtClean="0">
                <a:latin typeface="Times New Roman" panose="02020603050405020304" pitchFamily="18" charset="0"/>
              </a:rPr>
              <a:t>G</a:t>
            </a:r>
            <a:r>
              <a:rPr lang="it-IT" sz="2800" smtClean="0">
                <a:latin typeface="Times New Roman" panose="02020603050405020304" pitchFamily="18" charset="0"/>
              </a:rPr>
              <a:t> un gioco critico e finito. </a:t>
            </a:r>
          </a:p>
          <a:p>
            <a:pPr algn="just" eaLnBrk="1" hangingPunct="1">
              <a:lnSpc>
                <a:spcPct val="90000"/>
              </a:lnSpc>
            </a:pPr>
            <a:r>
              <a:rPr lang="it-IT" sz="2800" smtClean="0">
                <a:latin typeface="Times New Roman" panose="02020603050405020304" pitchFamily="18" charset="0"/>
              </a:rPr>
              <a:t>Se 0 &lt; </a:t>
            </a:r>
            <a:r>
              <a:rPr lang="el-GR" sz="2800" smtClean="0">
                <a:latin typeface="Times New Roman" panose="02020603050405020304" pitchFamily="18" charset="0"/>
                <a:cs typeface="Times New Roman" panose="02020603050405020304" pitchFamily="18" charset="0"/>
              </a:rPr>
              <a:t>δ</a:t>
            </a:r>
            <a:r>
              <a:rPr lang="it-IT" sz="2800" smtClean="0">
                <a:latin typeface="Times New Roman" panose="02020603050405020304" pitchFamily="18" charset="0"/>
                <a:cs typeface="Times New Roman" panose="02020603050405020304" pitchFamily="18" charset="0"/>
              </a:rPr>
              <a:t> &lt; 1</a:t>
            </a:r>
            <a:r>
              <a:rPr lang="it-IT" sz="2800" smtClean="0">
                <a:latin typeface="Times New Roman" panose="02020603050405020304" pitchFamily="18" charset="0"/>
              </a:rPr>
              <a:t>  e se </a:t>
            </a:r>
            <a:r>
              <a:rPr lang="el-GR" sz="2800" smtClean="0">
                <a:latin typeface="Times New Roman" panose="02020603050405020304" pitchFamily="18" charset="0"/>
                <a:cs typeface="Times New Roman" panose="02020603050405020304" pitchFamily="18" charset="0"/>
              </a:rPr>
              <a:t>δ </a:t>
            </a:r>
            <a:r>
              <a:rPr lang="it-IT" sz="2800" smtClean="0">
                <a:latin typeface="Times New Roman" panose="02020603050405020304" pitchFamily="18" charset="0"/>
              </a:rPr>
              <a:t>è sufficientemente prossimo a 1, allora esiste un Equilibrio di Nash perfetto nei sottogiochi del gioco ripetuto infinitamente </a:t>
            </a:r>
            <a:r>
              <a:rPr lang="it-IT" sz="2800" i="1" smtClean="0">
                <a:latin typeface="Times New Roman" panose="02020603050405020304" pitchFamily="18" charset="0"/>
              </a:rPr>
              <a:t>G</a:t>
            </a:r>
            <a:r>
              <a:rPr lang="it-IT" sz="2800" smtClean="0">
                <a:latin typeface="Times New Roman" panose="02020603050405020304" pitchFamily="18" charset="0"/>
              </a:rPr>
              <a:t>(∞,</a:t>
            </a:r>
            <a:r>
              <a:rPr lang="el-GR" sz="2800" smtClean="0">
                <a:latin typeface="Times New Roman" panose="02020603050405020304" pitchFamily="18" charset="0"/>
                <a:cs typeface="Times New Roman" panose="02020603050405020304" pitchFamily="18" charset="0"/>
              </a:rPr>
              <a:t>δ</a:t>
            </a:r>
            <a:r>
              <a:rPr lang="it-IT" sz="2800" smtClean="0">
                <a:latin typeface="Times New Roman" panose="02020603050405020304" pitchFamily="18" charset="0"/>
              </a:rPr>
              <a:t>) che genera un esito in cui i giocatori in ogni stadio giocano l’esito collusivo di </a:t>
            </a:r>
            <a:r>
              <a:rPr lang="it-IT" sz="2800" i="1" smtClean="0">
                <a:latin typeface="Times New Roman" panose="02020603050405020304" pitchFamily="18" charset="0"/>
              </a:rPr>
              <a:t>G</a:t>
            </a:r>
            <a:r>
              <a:rPr lang="it-IT" sz="2800" smtClean="0">
                <a:latin typeface="Times New Roman" panose="02020603050405020304" pitchFamily="18" charset="0"/>
              </a:rPr>
              <a:t>.</a:t>
            </a:r>
          </a:p>
          <a:p>
            <a:pPr algn="just" eaLnBrk="1" hangingPunct="1">
              <a:lnSpc>
                <a:spcPct val="90000"/>
              </a:lnSpc>
            </a:pPr>
            <a:endParaRPr lang="it-IT" sz="2800" smtClean="0">
              <a:latin typeface="Times New Roman" panose="02020603050405020304" pitchFamily="18" charset="0"/>
            </a:endParaRPr>
          </a:p>
          <a:p>
            <a:pPr algn="just" eaLnBrk="1" hangingPunct="1">
              <a:lnSpc>
                <a:spcPct val="90000"/>
              </a:lnSpc>
            </a:pPr>
            <a:r>
              <a:rPr lang="it-IT" sz="2800" smtClean="0">
                <a:latin typeface="Times New Roman" panose="02020603050405020304" pitchFamily="18" charset="0"/>
              </a:rPr>
              <a:t>Dimostrazione: una bozza della dimostrazione è nelle seguenti due fasi.</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ctrTitle"/>
          </p:nvPr>
        </p:nvSpPr>
        <p:spPr>
          <a:xfrm>
            <a:off x="684213" y="333375"/>
            <a:ext cx="7772400" cy="1470025"/>
          </a:xfrm>
        </p:spPr>
        <p:txBody>
          <a:bodyPr/>
          <a:lstStyle/>
          <a:p>
            <a:pPr eaLnBrk="1" hangingPunct="1"/>
            <a:r>
              <a:rPr lang="it-IT" sz="3200" smtClean="0">
                <a:latin typeface="Times New Roman" panose="02020603050405020304" pitchFamily="18" charset="0"/>
              </a:rPr>
              <a:t>Fase 1: Come si ottiene tale Equilibrio di Nash Perfetto nei sottogiochi</a:t>
            </a:r>
          </a:p>
        </p:txBody>
      </p:sp>
      <p:sp>
        <p:nvSpPr>
          <p:cNvPr id="21507" name="Rectangle 3"/>
          <p:cNvSpPr>
            <a:spLocks noGrp="1" noChangeArrowheads="1"/>
          </p:cNvSpPr>
          <p:nvPr>
            <p:ph type="subTitle" idx="1"/>
          </p:nvPr>
        </p:nvSpPr>
        <p:spPr>
          <a:xfrm>
            <a:off x="539750" y="1773238"/>
            <a:ext cx="7993063" cy="4679950"/>
          </a:xfrm>
        </p:spPr>
        <p:txBody>
          <a:bodyPr/>
          <a:lstStyle/>
          <a:p>
            <a:pPr algn="just" eaLnBrk="1" hangingPunct="1"/>
            <a:r>
              <a:rPr lang="it-IT" sz="2400" smtClean="0">
                <a:latin typeface="Times New Roman" panose="02020603050405020304" pitchFamily="18" charset="0"/>
              </a:rPr>
              <a:t>La dimostrazione del Teorema di Friedman introduce la </a:t>
            </a:r>
            <a:r>
              <a:rPr lang="it-IT" sz="2400" i="1" smtClean="0">
                <a:latin typeface="Times New Roman" panose="02020603050405020304" pitchFamily="18" charset="0"/>
              </a:rPr>
              <a:t>trigger strategy</a:t>
            </a:r>
            <a:r>
              <a:rPr lang="it-IT" sz="2400" smtClean="0">
                <a:latin typeface="Times New Roman" panose="02020603050405020304" pitchFamily="18" charset="0"/>
              </a:rPr>
              <a:t>.</a:t>
            </a:r>
          </a:p>
          <a:p>
            <a:pPr algn="just" eaLnBrk="1" hangingPunct="1"/>
            <a:endParaRPr lang="it-IT" sz="2400" smtClean="0">
              <a:latin typeface="Times New Roman" panose="02020603050405020304" pitchFamily="18" charset="0"/>
            </a:endParaRPr>
          </a:p>
          <a:p>
            <a:pPr algn="just" eaLnBrk="1" hangingPunct="1"/>
            <a:r>
              <a:rPr lang="it-IT" sz="2400" smtClean="0">
                <a:latin typeface="Times New Roman" panose="02020603050405020304" pitchFamily="18" charset="0"/>
              </a:rPr>
              <a:t>Strategia </a:t>
            </a:r>
            <a:r>
              <a:rPr lang="it-IT" sz="2400" i="1" smtClean="0">
                <a:latin typeface="Times New Roman" panose="02020603050405020304" pitchFamily="18" charset="0"/>
              </a:rPr>
              <a:t>s</a:t>
            </a:r>
            <a:r>
              <a:rPr lang="it-IT" sz="2400" i="1" baseline="-25000" smtClean="0">
                <a:latin typeface="Times New Roman" panose="02020603050405020304" pitchFamily="18" charset="0"/>
              </a:rPr>
              <a:t>i  </a:t>
            </a:r>
            <a:r>
              <a:rPr lang="it-IT" sz="2400" smtClean="0">
                <a:latin typeface="Times New Roman" panose="02020603050405020304" pitchFamily="18" charset="0"/>
              </a:rPr>
              <a:t>del giocatore </a:t>
            </a:r>
            <a:r>
              <a:rPr lang="it-IT" sz="2400" i="1" smtClean="0">
                <a:latin typeface="Times New Roman" panose="02020603050405020304" pitchFamily="18" charset="0"/>
              </a:rPr>
              <a:t>i</a:t>
            </a:r>
            <a:r>
              <a:rPr lang="it-IT" sz="2400" smtClean="0">
                <a:latin typeface="Times New Roman" panose="02020603050405020304" pitchFamily="18" charset="0"/>
              </a:rPr>
              <a:t> (trigger strategy):</a:t>
            </a:r>
          </a:p>
          <a:p>
            <a:pPr algn="just" eaLnBrk="1" hangingPunct="1"/>
            <a:r>
              <a:rPr lang="it-IT" sz="2400" smtClean="0">
                <a:latin typeface="Times New Roman" panose="02020603050405020304" pitchFamily="18" charset="0"/>
              </a:rPr>
              <a:t>	- nel primo stadio gioca per l’</a:t>
            </a:r>
            <a:r>
              <a:rPr lang="it-IT" sz="2400" i="1" smtClean="0">
                <a:latin typeface="Times New Roman" panose="02020603050405020304" pitchFamily="18" charset="0"/>
              </a:rPr>
              <a:t>esito collusivo;</a:t>
            </a:r>
          </a:p>
          <a:p>
            <a:pPr algn="just" eaLnBrk="1" hangingPunct="1"/>
            <a:r>
              <a:rPr lang="it-IT" sz="2400" i="1" smtClean="0">
                <a:latin typeface="Times New Roman" panose="02020603050405020304" pitchFamily="18" charset="0"/>
              </a:rPr>
              <a:t>	- </a:t>
            </a:r>
            <a:r>
              <a:rPr lang="it-IT" sz="2400" smtClean="0">
                <a:latin typeface="Times New Roman" panose="02020603050405020304" pitchFamily="18" charset="0"/>
              </a:rPr>
              <a:t>nello stadio </a:t>
            </a:r>
            <a:r>
              <a:rPr lang="it-IT" sz="2400" i="1" smtClean="0">
                <a:latin typeface="Times New Roman" panose="02020603050405020304" pitchFamily="18" charset="0"/>
              </a:rPr>
              <a:t>t-</a:t>
            </a:r>
            <a:r>
              <a:rPr lang="it-IT" sz="2400" smtClean="0">
                <a:latin typeface="Times New Roman" panose="02020603050405020304" pitchFamily="18" charset="0"/>
              </a:rPr>
              <a:t>esimo (</a:t>
            </a:r>
            <a:r>
              <a:rPr lang="it-IT" sz="2400" i="1" smtClean="0">
                <a:latin typeface="Times New Roman" panose="02020603050405020304" pitchFamily="18" charset="0"/>
              </a:rPr>
              <a:t>t </a:t>
            </a:r>
            <a:r>
              <a:rPr lang="it-IT" sz="2400" smtClean="0">
                <a:latin typeface="Times New Roman" panose="02020603050405020304" pitchFamily="18" charset="0"/>
              </a:rPr>
              <a:t>&gt; 1): se l’</a:t>
            </a:r>
            <a:r>
              <a:rPr lang="it-IT" sz="2400" i="1" smtClean="0">
                <a:latin typeface="Times New Roman" panose="02020603050405020304" pitchFamily="18" charset="0"/>
              </a:rPr>
              <a:t>esito</a:t>
            </a:r>
            <a:r>
              <a:rPr lang="it-IT" sz="2400" smtClean="0">
                <a:latin typeface="Times New Roman" panose="02020603050405020304" pitchFamily="18" charset="0"/>
              </a:rPr>
              <a:t> di tutti gli stadi 	precedenti è stato l’</a:t>
            </a:r>
            <a:r>
              <a:rPr lang="it-IT" sz="2400" i="1" smtClean="0">
                <a:latin typeface="Times New Roman" panose="02020603050405020304" pitchFamily="18" charset="0"/>
              </a:rPr>
              <a:t>esito collusivo</a:t>
            </a:r>
            <a:r>
              <a:rPr lang="it-IT" sz="2400" smtClean="0">
                <a:latin typeface="Times New Roman" panose="02020603050405020304" pitchFamily="18" charset="0"/>
              </a:rPr>
              <a:t> allora gioca per 	l’</a:t>
            </a:r>
            <a:r>
              <a:rPr lang="it-IT" sz="2400" i="1" smtClean="0">
                <a:latin typeface="Times New Roman" panose="02020603050405020304" pitchFamily="18" charset="0"/>
              </a:rPr>
              <a:t>esito collusivo</a:t>
            </a:r>
            <a:r>
              <a:rPr lang="it-IT" sz="2400" smtClean="0">
                <a:latin typeface="Times New Roman" panose="02020603050405020304" pitchFamily="18" charset="0"/>
              </a:rPr>
              <a:t>, altrimenti gioca per l’</a:t>
            </a:r>
            <a:r>
              <a:rPr lang="it-IT" sz="2400" i="1" smtClean="0">
                <a:latin typeface="Times New Roman" panose="02020603050405020304" pitchFamily="18" charset="0"/>
              </a:rPr>
              <a:t>esito di 	Nash</a:t>
            </a:r>
            <a:r>
              <a:rPr lang="it-IT" sz="2400" smtClean="0">
                <a:latin typeface="Times New Roman" panose="02020603050405020304" pitchFamily="18" charset="0"/>
              </a:rPr>
              <a:t>.</a:t>
            </a:r>
          </a:p>
          <a:p>
            <a:pPr algn="just" eaLnBrk="1" hangingPunct="1"/>
            <a:r>
              <a:rPr lang="it-IT" sz="2400" smtClean="0">
                <a:latin typeface="Times New Roman" panose="02020603050405020304" pitchFamily="18" charset="0"/>
              </a:rPr>
              <a:t>Se tutti i giocatori adottano la </a:t>
            </a:r>
            <a:r>
              <a:rPr lang="it-IT" sz="2400" i="1" smtClean="0">
                <a:latin typeface="Times New Roman" panose="02020603050405020304" pitchFamily="18" charset="0"/>
              </a:rPr>
              <a:t>trigger strategies</a:t>
            </a:r>
            <a:r>
              <a:rPr lang="it-IT" sz="2400" smtClean="0">
                <a:latin typeface="Times New Roman" panose="02020603050405020304" pitchFamily="18" charset="0"/>
              </a:rPr>
              <a:t> allora in ogni stadio i giocatori giocano </a:t>
            </a:r>
            <a:r>
              <a:rPr lang="it-IT" sz="2400" i="1" smtClean="0">
                <a:latin typeface="Times New Roman" panose="02020603050405020304" pitchFamily="18" charset="0"/>
              </a:rPr>
              <a:t>l’esito collusivo </a:t>
            </a:r>
            <a:r>
              <a:rPr lang="it-IT" sz="2400" smtClean="0">
                <a:latin typeface="Times New Roman" panose="02020603050405020304" pitchFamily="18" charset="0"/>
              </a:rPr>
              <a:t>del gioco costituente.</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 name="Rectangle 2"/>
          <p:cNvSpPr>
            <a:spLocks noGrp="1" noChangeArrowheads="1"/>
          </p:cNvSpPr>
          <p:nvPr>
            <p:ph type="ctrTitle"/>
          </p:nvPr>
        </p:nvSpPr>
        <p:spPr>
          <a:xfrm>
            <a:off x="684213" y="333375"/>
            <a:ext cx="7772400" cy="1470025"/>
          </a:xfrm>
        </p:spPr>
        <p:txBody>
          <a:bodyPr/>
          <a:lstStyle/>
          <a:p>
            <a:pPr eaLnBrk="1" hangingPunct="1"/>
            <a:r>
              <a:rPr lang="it-IT" sz="3200" smtClean="0">
                <a:latin typeface="Times New Roman" panose="02020603050405020304" pitchFamily="18" charset="0"/>
              </a:rPr>
              <a:t>Fase 2: Come si calcolano i valori di </a:t>
            </a:r>
            <a:r>
              <a:rPr lang="el-GR" sz="3200" smtClean="0">
                <a:latin typeface="Times New Roman" panose="02020603050405020304" pitchFamily="18" charset="0"/>
                <a:cs typeface="Times New Roman" panose="02020603050405020304" pitchFamily="18" charset="0"/>
              </a:rPr>
              <a:t>δ</a:t>
            </a:r>
            <a:r>
              <a:rPr lang="it-IT" sz="3200" smtClean="0">
                <a:latin typeface="Times New Roman" panose="02020603050405020304" pitchFamily="18" charset="0"/>
                <a:cs typeface="Times New Roman" panose="02020603050405020304" pitchFamily="18" charset="0"/>
              </a:rPr>
              <a:t> sufficientemente prossimi a 1</a:t>
            </a:r>
            <a:endParaRPr lang="el-GR" sz="3200" smtClean="0">
              <a:latin typeface="Times New Roman" panose="02020603050405020304" pitchFamily="18" charset="0"/>
              <a:cs typeface="Times New Roman" panose="02020603050405020304" pitchFamily="18" charset="0"/>
            </a:endParaRPr>
          </a:p>
        </p:txBody>
      </p:sp>
      <p:graphicFrame>
        <p:nvGraphicFramePr>
          <p:cNvPr id="1026" name="Object 3"/>
          <p:cNvGraphicFramePr>
            <a:graphicFrameLocks noGrp="1" noChangeAspect="1"/>
          </p:cNvGraphicFramePr>
          <p:nvPr>
            <p:ph type="subTitle" idx="1"/>
          </p:nvPr>
        </p:nvGraphicFramePr>
        <p:xfrm>
          <a:off x="539750" y="3068638"/>
          <a:ext cx="8272463" cy="885825"/>
        </p:xfrm>
        <a:graphic>
          <a:graphicData uri="http://schemas.openxmlformats.org/presentationml/2006/ole">
            <mc:AlternateContent xmlns:mc="http://schemas.openxmlformats.org/markup-compatibility/2006">
              <mc:Choice xmlns:v="urn:schemas-microsoft-com:vml" Requires="v">
                <p:oleObj spid="_x0000_s1035" name="Documento" r:id="rId4" imgW="5173606" imgH="554566" progId="Word.Document.8">
                  <p:embed/>
                </p:oleObj>
              </mc:Choice>
              <mc:Fallback>
                <p:oleObj name="Documento" r:id="rId4" imgW="5173606" imgH="554566" progId="Word.Document.8">
                  <p:embed/>
                  <p:pic>
                    <p:nvPicPr>
                      <p:cNvPr id="0" name="Object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9750" y="3068638"/>
                        <a:ext cx="8272463" cy="885825"/>
                      </a:xfrm>
                      <a:prstGeom prst="rect">
                        <a:avLst/>
                      </a:prstGeom>
                    </p:spPr>
                  </p:pic>
                </p:oleObj>
              </mc:Fallback>
            </mc:AlternateContent>
          </a:graphicData>
        </a:graphic>
      </p:graphicFrame>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p:txBody>
          <a:bodyPr/>
          <a:lstStyle/>
          <a:p>
            <a:pPr marL="1588" indent="12700" algn="just">
              <a:buFontTx/>
              <a:buNone/>
            </a:pPr>
            <a:endParaRPr lang="it-IT" smtClean="0">
              <a:latin typeface="Times New Roman" panose="02020603050405020304" pitchFamily="18" charset="0"/>
              <a:cs typeface="Times New Roman" panose="02020603050405020304" pitchFamily="18" charset="0"/>
            </a:endParaRPr>
          </a:p>
          <a:p>
            <a:pPr marL="1588" indent="12700" algn="just">
              <a:buFontTx/>
              <a:buNone/>
            </a:pPr>
            <a:r>
              <a:rPr lang="it-IT" sz="2800" smtClean="0">
                <a:latin typeface="Times New Roman" panose="02020603050405020304" pitchFamily="18" charset="0"/>
                <a:cs typeface="Times New Roman" panose="02020603050405020304" pitchFamily="18" charset="0"/>
              </a:rPr>
              <a:t>La via di uscita sopra definita non può essere applicata direttamente al gioco dell’evasione fiscale, poiché le imposte pagate dai contribuenti possono variare nel tempo (in ogni stadio) in base al tasso di interesse.</a:t>
            </a:r>
          </a:p>
          <a:p>
            <a:pPr marL="1588" indent="12700">
              <a:buFontTx/>
              <a:buNone/>
            </a:pPr>
            <a:endParaRPr lang="it-IT" sz="2800" smtClean="0">
              <a:latin typeface="Times New Roman" panose="02020603050405020304" pitchFamily="18" charset="0"/>
              <a:cs typeface="Times New Roman" panose="02020603050405020304" pitchFamily="18" charset="0"/>
            </a:endParaRPr>
          </a:p>
          <a:p>
            <a:pPr marL="1588" indent="12700" algn="just">
              <a:buFontTx/>
              <a:buNone/>
            </a:pPr>
            <a:r>
              <a:rPr lang="it-IT" sz="2800" smtClean="0">
                <a:latin typeface="Times New Roman" panose="02020603050405020304" pitchFamily="18" charset="0"/>
                <a:cs typeface="Times New Roman" panose="02020603050405020304" pitchFamily="18" charset="0"/>
              </a:rPr>
              <a:t>Così proviamo a modificare in tal senso la via di uscita sopra definita. </a:t>
            </a:r>
          </a:p>
        </p:txBody>
      </p:sp>
      <p:sp>
        <p:nvSpPr>
          <p:cNvPr id="22531" name="Rectangle 2"/>
          <p:cNvSpPr>
            <a:spLocks noGrp="1" noChangeArrowheads="1"/>
          </p:cNvSpPr>
          <p:nvPr>
            <p:ph type="title"/>
          </p:nvPr>
        </p:nvSpPr>
        <p:spPr>
          <a:xfrm>
            <a:off x="468313" y="404813"/>
            <a:ext cx="8229600" cy="1143000"/>
          </a:xfrm>
        </p:spPr>
        <p:txBody>
          <a:bodyPr/>
          <a:lstStyle/>
          <a:p>
            <a:pPr eaLnBrk="1" hangingPunct="1"/>
            <a:r>
              <a:rPr lang="it-IT" sz="4000" smtClean="0">
                <a:latin typeface="Times New Roman" panose="02020603050405020304" pitchFamily="18" charset="0"/>
                <a:cs typeface="Times New Roman" panose="02020603050405020304" pitchFamily="18" charset="0"/>
              </a:rPr>
              <a:t>Passaggio dalla via di uscita alla </a:t>
            </a:r>
            <a:br>
              <a:rPr lang="it-IT" sz="4000" smtClean="0">
                <a:latin typeface="Times New Roman" panose="02020603050405020304" pitchFamily="18" charset="0"/>
                <a:cs typeface="Times New Roman" panose="02020603050405020304" pitchFamily="18" charset="0"/>
              </a:rPr>
            </a:br>
            <a:r>
              <a:rPr lang="it-IT" sz="4000" i="1" smtClean="0">
                <a:latin typeface="Times New Roman" panose="02020603050405020304" pitchFamily="18" charset="0"/>
                <a:cs typeface="Times New Roman" panose="02020603050405020304" pitchFamily="18" charset="0"/>
              </a:rPr>
              <a:t>via di uscita con tasso di interesse</a:t>
            </a:r>
            <a:endParaRPr lang="el-GR" sz="4000" i="1" smtClean="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pPr eaLnBrk="1" hangingPunct="1"/>
            <a:r>
              <a:rPr lang="it-IT" sz="4000" smtClean="0">
                <a:latin typeface="Times New Roman" panose="02020603050405020304" pitchFamily="18" charset="0"/>
              </a:rPr>
              <a:t>Una via di uscita con tasso di interesse</a:t>
            </a:r>
            <a:endParaRPr lang="el-GR" sz="4000" smtClean="0">
              <a:latin typeface="Times New Roman" panose="02020603050405020304" pitchFamily="18" charset="0"/>
              <a:cs typeface="Times New Roman" panose="02020603050405020304" pitchFamily="18" charset="0"/>
            </a:endParaRPr>
          </a:p>
        </p:txBody>
      </p:sp>
      <p:sp>
        <p:nvSpPr>
          <p:cNvPr id="23555" name="Rectangle 3"/>
          <p:cNvSpPr>
            <a:spLocks noGrp="1" noChangeArrowheads="1"/>
          </p:cNvSpPr>
          <p:nvPr>
            <p:ph idx="1"/>
          </p:nvPr>
        </p:nvSpPr>
        <p:spPr>
          <a:xfrm>
            <a:off x="395288" y="1484313"/>
            <a:ext cx="8229600" cy="4708525"/>
          </a:xfrm>
        </p:spPr>
        <p:txBody>
          <a:bodyPr/>
          <a:lstStyle/>
          <a:p>
            <a:pPr marL="1588" indent="-1588" algn="just" eaLnBrk="1" hangingPunct="1">
              <a:buFontTx/>
              <a:buNone/>
            </a:pPr>
            <a:endParaRPr lang="it-IT" sz="2800" smtClean="0">
              <a:latin typeface="Times New Roman" panose="02020603050405020304" pitchFamily="18" charset="0"/>
            </a:endParaRPr>
          </a:p>
          <a:p>
            <a:pPr marL="1588" indent="-1588" algn="just" eaLnBrk="1" hangingPunct="1">
              <a:buFontTx/>
              <a:buNone/>
            </a:pPr>
            <a:r>
              <a:rPr lang="it-IT" sz="2600" smtClean="0">
                <a:latin typeface="Times New Roman" panose="02020603050405020304" pitchFamily="18" charset="0"/>
              </a:rPr>
              <a:t>Una “via di uscita con tasso di interesse” si può ottenere introducendo:</a:t>
            </a:r>
          </a:p>
          <a:p>
            <a:pPr marL="1588" indent="-1588" algn="just" eaLnBrk="1" hangingPunct="1">
              <a:buFontTx/>
              <a:buNone/>
            </a:pPr>
            <a:endParaRPr lang="it-IT" sz="2600" smtClean="0">
              <a:latin typeface="Times New Roman" panose="02020603050405020304" pitchFamily="18" charset="0"/>
            </a:endParaRPr>
          </a:p>
          <a:p>
            <a:pPr marL="1588" indent="-1588" algn="just" eaLnBrk="1" hangingPunct="1">
              <a:buFontTx/>
              <a:buNone/>
            </a:pPr>
            <a:r>
              <a:rPr lang="it-IT" sz="2600" smtClean="0">
                <a:latin typeface="Times New Roman" panose="02020603050405020304" pitchFamily="18" charset="0"/>
              </a:rPr>
              <a:t>:: Giochi ripetuti infinitamente con tasso di interesse</a:t>
            </a:r>
          </a:p>
          <a:p>
            <a:pPr marL="1588" indent="-1588" algn="just" eaLnBrk="1" hangingPunct="1">
              <a:buFontTx/>
              <a:buChar char="-"/>
            </a:pPr>
            <a:endParaRPr lang="it-IT" sz="2600" smtClean="0">
              <a:latin typeface="Times New Roman" panose="02020603050405020304" pitchFamily="18" charset="0"/>
            </a:endParaRPr>
          </a:p>
          <a:p>
            <a:pPr marL="1588" indent="-1588" algn="just" eaLnBrk="1" hangingPunct="1">
              <a:buFontTx/>
              <a:buNone/>
            </a:pPr>
            <a:r>
              <a:rPr lang="it-IT" sz="2600" smtClean="0">
                <a:latin typeface="Times New Roman" panose="02020603050405020304" pitchFamily="18" charset="0"/>
              </a:rPr>
              <a:t>:: Teorema di Friedman con tasso di interesse</a:t>
            </a:r>
          </a:p>
          <a:p>
            <a:pPr marL="1588" indent="-1588" algn="just" eaLnBrk="1" hangingPunct="1">
              <a:buFontTx/>
              <a:buNone/>
            </a:pPr>
            <a:endParaRPr lang="it-IT" sz="2600" smtClean="0">
              <a:latin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ctrTitle"/>
          </p:nvPr>
        </p:nvSpPr>
        <p:spPr>
          <a:xfrm>
            <a:off x="684213" y="333375"/>
            <a:ext cx="7772400" cy="1470025"/>
          </a:xfrm>
        </p:spPr>
        <p:txBody>
          <a:bodyPr/>
          <a:lstStyle/>
          <a:p>
            <a:pPr eaLnBrk="1" hangingPunct="1"/>
            <a:r>
              <a:rPr lang="it-IT" sz="3200" smtClean="0">
                <a:latin typeface="Times New Roman" panose="02020603050405020304" pitchFamily="18" charset="0"/>
              </a:rPr>
              <a:t>Giochi ripetuti infinitamente </a:t>
            </a:r>
            <a:br>
              <a:rPr lang="it-IT" sz="3200" smtClean="0">
                <a:latin typeface="Times New Roman" panose="02020603050405020304" pitchFamily="18" charset="0"/>
              </a:rPr>
            </a:br>
            <a:r>
              <a:rPr lang="it-IT" sz="3200" smtClean="0">
                <a:latin typeface="Times New Roman" panose="02020603050405020304" pitchFamily="18" charset="0"/>
              </a:rPr>
              <a:t>con tasso di interesse</a:t>
            </a:r>
          </a:p>
        </p:txBody>
      </p:sp>
      <p:sp>
        <p:nvSpPr>
          <p:cNvPr id="24579" name="Rectangle 3"/>
          <p:cNvSpPr>
            <a:spLocks noGrp="1" noChangeArrowheads="1"/>
          </p:cNvSpPr>
          <p:nvPr>
            <p:ph type="subTitle" idx="1"/>
          </p:nvPr>
        </p:nvSpPr>
        <p:spPr>
          <a:xfrm>
            <a:off x="755650" y="1700213"/>
            <a:ext cx="7848600" cy="4824412"/>
          </a:xfrm>
        </p:spPr>
        <p:txBody>
          <a:bodyPr/>
          <a:lstStyle/>
          <a:p>
            <a:pPr algn="just" eaLnBrk="1" hangingPunct="1">
              <a:lnSpc>
                <a:spcPct val="80000"/>
              </a:lnSpc>
            </a:pPr>
            <a:r>
              <a:rPr lang="it-IT" sz="2400" smtClean="0">
                <a:latin typeface="Times New Roman" panose="02020603050405020304" pitchFamily="18" charset="0"/>
              </a:rPr>
              <a:t>Dato un gioco </a:t>
            </a:r>
            <a:r>
              <a:rPr lang="it-IT" sz="2400" i="1" smtClean="0">
                <a:latin typeface="Times New Roman" panose="02020603050405020304" pitchFamily="18" charset="0"/>
              </a:rPr>
              <a:t>G </a:t>
            </a:r>
            <a:r>
              <a:rPr lang="it-IT" sz="2400" smtClean="0">
                <a:latin typeface="Times New Roman" panose="02020603050405020304" pitchFamily="18" charset="0"/>
              </a:rPr>
              <a:t>statico con informazione completa, detto gioco costituente, dato un tasso di interesse </a:t>
            </a:r>
            <a:r>
              <a:rPr lang="it-IT" sz="2400" i="1" smtClean="0">
                <a:latin typeface="Times New Roman" panose="02020603050405020304" pitchFamily="18" charset="0"/>
              </a:rPr>
              <a:t>r</a:t>
            </a:r>
            <a:r>
              <a:rPr lang="it-IT" sz="2400" smtClean="0">
                <a:latin typeface="Times New Roman" panose="02020603050405020304" pitchFamily="18" charset="0"/>
              </a:rPr>
              <a:t>, data una probabilità </a:t>
            </a:r>
            <a:r>
              <a:rPr lang="it-IT" sz="2400" i="1" smtClean="0">
                <a:latin typeface="Times New Roman" panose="02020603050405020304" pitchFamily="18" charset="0"/>
              </a:rPr>
              <a:t>p</a:t>
            </a:r>
            <a:r>
              <a:rPr lang="it-IT" sz="2400" smtClean="0">
                <a:latin typeface="Times New Roman" panose="02020603050405020304" pitchFamily="18" charset="0"/>
              </a:rPr>
              <a:t>, e dato quindi un fattore di sconto </a:t>
            </a:r>
            <a:r>
              <a:rPr lang="el-GR" sz="2400" smtClean="0">
                <a:latin typeface="Times New Roman" panose="02020603050405020304" pitchFamily="18" charset="0"/>
                <a:cs typeface="Times New Roman" panose="02020603050405020304" pitchFamily="18" charset="0"/>
              </a:rPr>
              <a:t>δ</a:t>
            </a:r>
            <a:r>
              <a:rPr lang="it-IT" sz="2400" smtClean="0">
                <a:latin typeface="Times New Roman" panose="02020603050405020304" pitchFamily="18" charset="0"/>
                <a:cs typeface="Times New Roman" panose="02020603050405020304" pitchFamily="18" charset="0"/>
              </a:rPr>
              <a:t> = (1-</a:t>
            </a:r>
            <a:r>
              <a:rPr lang="it-IT" sz="2400" i="1" smtClean="0">
                <a:latin typeface="Times New Roman" panose="02020603050405020304" pitchFamily="18" charset="0"/>
                <a:cs typeface="Times New Roman" panose="02020603050405020304" pitchFamily="18" charset="0"/>
              </a:rPr>
              <a:t>p</a:t>
            </a:r>
            <a:r>
              <a:rPr lang="it-IT" sz="2400" smtClean="0">
                <a:latin typeface="Times New Roman" panose="02020603050405020304" pitchFamily="18" charset="0"/>
                <a:cs typeface="Times New Roman" panose="02020603050405020304" pitchFamily="18" charset="0"/>
              </a:rPr>
              <a:t>)/(1+</a:t>
            </a:r>
            <a:r>
              <a:rPr lang="it-IT" sz="2400" i="1" smtClean="0">
                <a:latin typeface="Times New Roman" panose="02020603050405020304" pitchFamily="18" charset="0"/>
                <a:cs typeface="Times New Roman" panose="02020603050405020304" pitchFamily="18" charset="0"/>
              </a:rPr>
              <a:t>r</a:t>
            </a:r>
            <a:r>
              <a:rPr lang="it-IT" sz="2400" smtClean="0">
                <a:latin typeface="Times New Roman" panose="02020603050405020304" pitchFamily="18" charset="0"/>
                <a:cs typeface="Times New Roman" panose="02020603050405020304" pitchFamily="18" charset="0"/>
              </a:rPr>
              <a:t>), </a:t>
            </a:r>
            <a:r>
              <a:rPr lang="it-IT" sz="2400" smtClean="0">
                <a:latin typeface="Times New Roman" panose="02020603050405020304" pitchFamily="18" charset="0"/>
              </a:rPr>
              <a:t>si indichi con </a:t>
            </a:r>
            <a:r>
              <a:rPr lang="it-IT" sz="2400" i="1" smtClean="0">
                <a:latin typeface="Times New Roman" panose="02020603050405020304" pitchFamily="18" charset="0"/>
              </a:rPr>
              <a:t>G</a:t>
            </a:r>
            <a:r>
              <a:rPr lang="it-IT" sz="2400" baseline="30000" smtClean="0">
                <a:latin typeface="Times New Roman" panose="02020603050405020304" pitchFamily="18" charset="0"/>
              </a:rPr>
              <a:t>(</a:t>
            </a:r>
            <a:r>
              <a:rPr lang="it-IT" sz="2400" i="1" baseline="30000" smtClean="0">
                <a:latin typeface="Times New Roman" panose="02020603050405020304" pitchFamily="18" charset="0"/>
              </a:rPr>
              <a:t>r</a:t>
            </a:r>
            <a:r>
              <a:rPr lang="it-IT" sz="2400" baseline="30000" smtClean="0">
                <a:latin typeface="Times New Roman" panose="02020603050405020304" pitchFamily="18" charset="0"/>
              </a:rPr>
              <a:t>,</a:t>
            </a:r>
            <a:r>
              <a:rPr lang="it-IT" sz="2400" i="1" baseline="30000" smtClean="0">
                <a:latin typeface="Times New Roman" panose="02020603050405020304" pitchFamily="18" charset="0"/>
              </a:rPr>
              <a:t>t</a:t>
            </a:r>
            <a:r>
              <a:rPr lang="it-IT" sz="2400" baseline="30000" smtClean="0">
                <a:latin typeface="Times New Roman" panose="02020603050405020304" pitchFamily="18" charset="0"/>
              </a:rPr>
              <a:t>)</a:t>
            </a:r>
            <a:r>
              <a:rPr lang="it-IT" sz="2400" smtClean="0">
                <a:latin typeface="Times New Roman" panose="02020603050405020304" pitchFamily="18" charset="0"/>
              </a:rPr>
              <a:t>(∞,</a:t>
            </a:r>
            <a:r>
              <a:rPr lang="el-GR" sz="2400" smtClean="0">
                <a:latin typeface="Times New Roman" panose="02020603050405020304" pitchFamily="18" charset="0"/>
                <a:cs typeface="Times New Roman" panose="02020603050405020304" pitchFamily="18" charset="0"/>
              </a:rPr>
              <a:t>δ</a:t>
            </a:r>
            <a:r>
              <a:rPr lang="it-IT" sz="2400" smtClean="0">
                <a:latin typeface="Times New Roman" panose="02020603050405020304" pitchFamily="18" charset="0"/>
              </a:rPr>
              <a:t>) il gioco </a:t>
            </a:r>
            <a:r>
              <a:rPr lang="it-IT" sz="2400" i="1" smtClean="0">
                <a:latin typeface="Times New Roman" panose="02020603050405020304" pitchFamily="18" charset="0"/>
              </a:rPr>
              <a:t>ripetuto infinitamente con tasso di interesse </a:t>
            </a:r>
            <a:r>
              <a:rPr lang="it-IT" sz="2400" smtClean="0">
                <a:latin typeface="Times New Roman" panose="02020603050405020304" pitchFamily="18" charset="0"/>
              </a:rPr>
              <a:t>che consiste nel giocare in un numero infinito di stadi una versione del gioco </a:t>
            </a:r>
            <a:r>
              <a:rPr lang="it-IT" sz="2400" i="1" smtClean="0">
                <a:latin typeface="Times New Roman" panose="02020603050405020304" pitchFamily="18" charset="0"/>
              </a:rPr>
              <a:t>G </a:t>
            </a:r>
            <a:r>
              <a:rPr lang="it-IT" sz="2400" smtClean="0">
                <a:latin typeface="Times New Roman" panose="02020603050405020304" pitchFamily="18" charset="0"/>
              </a:rPr>
              <a:t>che tiene conto del tasso di interesse, cioè per </a:t>
            </a:r>
            <a:r>
              <a:rPr lang="it-IT" sz="2400" i="1" smtClean="0">
                <a:latin typeface="Times New Roman" panose="02020603050405020304" pitchFamily="18" charset="0"/>
              </a:rPr>
              <a:t>t</a:t>
            </a:r>
            <a:r>
              <a:rPr lang="it-IT" sz="2400" smtClean="0">
                <a:latin typeface="Times New Roman" panose="02020603050405020304" pitchFamily="18" charset="0"/>
              </a:rPr>
              <a:t>=1,2… nello stadio </a:t>
            </a:r>
            <a:r>
              <a:rPr lang="it-IT" sz="2400" i="1" smtClean="0">
                <a:latin typeface="Times New Roman" panose="02020603050405020304" pitchFamily="18" charset="0"/>
              </a:rPr>
              <a:t>t-</a:t>
            </a:r>
            <a:r>
              <a:rPr lang="it-IT" sz="2400" smtClean="0">
                <a:latin typeface="Times New Roman" panose="02020603050405020304" pitchFamily="18" charset="0"/>
              </a:rPr>
              <a:t>esimo viene giocato il gioco </a:t>
            </a:r>
            <a:r>
              <a:rPr lang="it-IT" sz="2400" i="1" smtClean="0">
                <a:latin typeface="Times New Roman" panose="02020603050405020304" pitchFamily="18" charset="0"/>
              </a:rPr>
              <a:t>G</a:t>
            </a:r>
            <a:r>
              <a:rPr lang="it-IT" sz="2400" baseline="30000" smtClean="0">
                <a:latin typeface="Times New Roman" panose="02020603050405020304" pitchFamily="18" charset="0"/>
              </a:rPr>
              <a:t>(</a:t>
            </a:r>
            <a:r>
              <a:rPr lang="it-IT" sz="2400" i="1" baseline="30000" smtClean="0">
                <a:latin typeface="Times New Roman" panose="02020603050405020304" pitchFamily="18" charset="0"/>
              </a:rPr>
              <a:t>r</a:t>
            </a:r>
            <a:r>
              <a:rPr lang="it-IT" sz="2400" baseline="30000" smtClean="0">
                <a:latin typeface="Times New Roman" panose="02020603050405020304" pitchFamily="18" charset="0"/>
              </a:rPr>
              <a:t>,</a:t>
            </a:r>
            <a:r>
              <a:rPr lang="it-IT" sz="2400" i="1" baseline="30000" smtClean="0">
                <a:latin typeface="Times New Roman" panose="02020603050405020304" pitchFamily="18" charset="0"/>
              </a:rPr>
              <a:t>t</a:t>
            </a:r>
            <a:r>
              <a:rPr lang="it-IT" sz="2400" baseline="30000" smtClean="0">
                <a:latin typeface="Times New Roman" panose="02020603050405020304" pitchFamily="18" charset="0"/>
              </a:rPr>
              <a:t>) </a:t>
            </a:r>
            <a:r>
              <a:rPr lang="it-IT" sz="2400" smtClean="0">
                <a:latin typeface="Times New Roman" panose="02020603050405020304" pitchFamily="18" charset="0"/>
              </a:rPr>
              <a:t> che si ottiene dal gioco </a:t>
            </a:r>
            <a:r>
              <a:rPr lang="it-IT" sz="2400" i="1" smtClean="0">
                <a:latin typeface="Times New Roman" panose="02020603050405020304" pitchFamily="18" charset="0"/>
              </a:rPr>
              <a:t>G</a:t>
            </a:r>
            <a:r>
              <a:rPr lang="it-IT" sz="2400" smtClean="0">
                <a:latin typeface="Times New Roman" panose="02020603050405020304" pitchFamily="18" charset="0"/>
              </a:rPr>
              <a:t> moltiplicando i payoff per (1</a:t>
            </a:r>
            <a:r>
              <a:rPr lang="it-IT" sz="2400" i="1" smtClean="0">
                <a:latin typeface="Times New Roman" panose="02020603050405020304" pitchFamily="18" charset="0"/>
              </a:rPr>
              <a:t>+r</a:t>
            </a:r>
            <a:r>
              <a:rPr lang="it-IT" sz="2400" smtClean="0">
                <a:latin typeface="Times New Roman" panose="02020603050405020304" pitchFamily="18" charset="0"/>
              </a:rPr>
              <a:t>)</a:t>
            </a:r>
            <a:r>
              <a:rPr lang="it-IT" sz="2400" i="1" baseline="30000" smtClean="0">
                <a:latin typeface="Times New Roman" panose="02020603050405020304" pitchFamily="18" charset="0"/>
              </a:rPr>
              <a:t>t</a:t>
            </a:r>
            <a:r>
              <a:rPr lang="it-IT" sz="2400" baseline="30000" smtClean="0">
                <a:latin typeface="Times New Roman" panose="02020603050405020304" pitchFamily="18" charset="0"/>
              </a:rPr>
              <a:t>-1</a:t>
            </a:r>
            <a:r>
              <a:rPr lang="it-IT" sz="2400" smtClean="0">
                <a:latin typeface="Times New Roman" panose="02020603050405020304" pitchFamily="18" charset="0"/>
              </a:rPr>
              <a:t>.</a:t>
            </a:r>
          </a:p>
          <a:p>
            <a:pPr algn="just" eaLnBrk="1" hangingPunct="1">
              <a:lnSpc>
                <a:spcPct val="80000"/>
              </a:lnSpc>
            </a:pPr>
            <a:r>
              <a:rPr lang="it-IT" sz="2400" smtClean="0">
                <a:latin typeface="Times New Roman" panose="02020603050405020304" pitchFamily="18" charset="0"/>
              </a:rPr>
              <a:t>Per ogni </a:t>
            </a:r>
            <a:r>
              <a:rPr lang="it-IT" sz="2400" i="1" smtClean="0">
                <a:latin typeface="Times New Roman" panose="02020603050405020304" pitchFamily="18" charset="0"/>
              </a:rPr>
              <a:t>t=</a:t>
            </a:r>
            <a:r>
              <a:rPr lang="it-IT" sz="2400" smtClean="0">
                <a:latin typeface="Times New Roman" panose="02020603050405020304" pitchFamily="18" charset="0"/>
              </a:rPr>
              <a:t>1,2,…</a:t>
            </a:r>
            <a:r>
              <a:rPr lang="it-IT" sz="2400" i="1" smtClean="0">
                <a:latin typeface="Times New Roman" panose="02020603050405020304" pitchFamily="18" charset="0"/>
              </a:rPr>
              <a:t> </a:t>
            </a:r>
            <a:r>
              <a:rPr lang="it-IT" sz="2400" smtClean="0">
                <a:latin typeface="Times New Roman" panose="02020603050405020304" pitchFamily="18" charset="0"/>
              </a:rPr>
              <a:t>gli esiti dei precedenti </a:t>
            </a:r>
            <a:r>
              <a:rPr lang="it-IT" sz="2400" i="1" smtClean="0">
                <a:latin typeface="Times New Roman" panose="02020603050405020304" pitchFamily="18" charset="0"/>
              </a:rPr>
              <a:t>t-</a:t>
            </a:r>
            <a:r>
              <a:rPr lang="it-IT" sz="2400" smtClean="0">
                <a:latin typeface="Times New Roman" panose="02020603050405020304" pitchFamily="18" charset="0"/>
              </a:rPr>
              <a:t>1 stadi del gioco costituente sono noti prima che il </a:t>
            </a:r>
            <a:r>
              <a:rPr lang="it-IT" sz="2400" i="1" smtClean="0">
                <a:latin typeface="Times New Roman" panose="02020603050405020304" pitchFamily="18" charset="0"/>
              </a:rPr>
              <a:t>t-esimo </a:t>
            </a:r>
            <a:r>
              <a:rPr lang="it-IT" sz="2400" smtClean="0">
                <a:latin typeface="Times New Roman" panose="02020603050405020304" pitchFamily="18" charset="0"/>
              </a:rPr>
              <a:t>stadio abbia inizio. </a:t>
            </a:r>
          </a:p>
          <a:p>
            <a:pPr algn="just" eaLnBrk="1" hangingPunct="1">
              <a:lnSpc>
                <a:spcPct val="80000"/>
              </a:lnSpc>
            </a:pPr>
            <a:r>
              <a:rPr lang="it-IT" sz="2400" smtClean="0">
                <a:latin typeface="Times New Roman" panose="02020603050405020304" pitchFamily="18" charset="0"/>
              </a:rPr>
              <a:t>Il payoff di ogni giocatore in </a:t>
            </a:r>
            <a:r>
              <a:rPr lang="it-IT" sz="2400" i="1" smtClean="0">
                <a:latin typeface="Times New Roman" panose="02020603050405020304" pitchFamily="18" charset="0"/>
              </a:rPr>
              <a:t>G</a:t>
            </a:r>
            <a:r>
              <a:rPr lang="it-IT" sz="2400" smtClean="0">
                <a:latin typeface="Times New Roman" panose="02020603050405020304" pitchFamily="18" charset="0"/>
              </a:rPr>
              <a:t>(∞,</a:t>
            </a:r>
            <a:r>
              <a:rPr lang="el-GR" sz="2400" smtClean="0">
                <a:latin typeface="Times New Roman" panose="02020603050405020304" pitchFamily="18" charset="0"/>
                <a:cs typeface="Times New Roman" panose="02020603050405020304" pitchFamily="18" charset="0"/>
              </a:rPr>
              <a:t>δ</a:t>
            </a:r>
            <a:r>
              <a:rPr lang="it-IT" sz="2400" smtClean="0">
                <a:latin typeface="Times New Roman" panose="02020603050405020304" pitchFamily="18" charset="0"/>
              </a:rPr>
              <a:t>) è il valore attuale dei payoff che il giocatore ottiene dalla sequenza infinita dei giochi costituenti.</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olo 1"/>
          <p:cNvSpPr>
            <a:spLocks noGrp="1"/>
          </p:cNvSpPr>
          <p:nvPr>
            <p:ph type="title"/>
          </p:nvPr>
        </p:nvSpPr>
        <p:spPr>
          <a:xfrm>
            <a:off x="468313" y="260350"/>
            <a:ext cx="8229600" cy="1143000"/>
          </a:xfrm>
        </p:spPr>
        <p:txBody>
          <a:bodyPr/>
          <a:lstStyle/>
          <a:p>
            <a:pPr eaLnBrk="1" hangingPunct="1"/>
            <a:r>
              <a:rPr lang="it-IT" sz="3200" smtClean="0">
                <a:latin typeface="Times New Roman" panose="02020603050405020304" pitchFamily="18" charset="0"/>
                <a:cs typeface="Times New Roman" panose="02020603050405020304" pitchFamily="18" charset="0"/>
              </a:rPr>
              <a:t>Osservazione 1</a:t>
            </a:r>
          </a:p>
        </p:txBody>
      </p:sp>
      <p:sp>
        <p:nvSpPr>
          <p:cNvPr id="25603" name="Segnaposto contenuto 2"/>
          <p:cNvSpPr>
            <a:spLocks noGrp="1"/>
          </p:cNvSpPr>
          <p:nvPr>
            <p:ph idx="1"/>
          </p:nvPr>
        </p:nvSpPr>
        <p:spPr/>
        <p:txBody>
          <a:bodyPr/>
          <a:lstStyle/>
          <a:p>
            <a:pPr marL="1588" indent="12700" eaLnBrk="1" hangingPunct="1">
              <a:buFontTx/>
              <a:buNone/>
            </a:pPr>
            <a:endParaRPr lang="it-IT" smtClean="0">
              <a:latin typeface="Times New Roman" panose="02020603050405020304" pitchFamily="18" charset="0"/>
              <a:cs typeface="Times New Roman" panose="02020603050405020304" pitchFamily="18" charset="0"/>
            </a:endParaRPr>
          </a:p>
          <a:p>
            <a:pPr marL="1588" indent="12700" eaLnBrk="1" hangingPunct="1">
              <a:buFontTx/>
              <a:buNone/>
            </a:pPr>
            <a:endParaRPr lang="it-IT" smtClean="0">
              <a:latin typeface="Times New Roman" panose="02020603050405020304" pitchFamily="18" charset="0"/>
              <a:cs typeface="Times New Roman" panose="02020603050405020304" pitchFamily="18" charset="0"/>
            </a:endParaRPr>
          </a:p>
          <a:p>
            <a:pPr marL="1588" indent="12700" algn="just" eaLnBrk="1" hangingPunct="1">
              <a:buFontTx/>
              <a:buNone/>
            </a:pPr>
            <a:r>
              <a:rPr lang="it-IT" sz="2800" smtClean="0">
                <a:latin typeface="Times New Roman" panose="02020603050405020304" pitchFamily="18" charset="0"/>
                <a:cs typeface="Times New Roman" panose="02020603050405020304" pitchFamily="18" charset="0"/>
              </a:rPr>
              <a:t>I giochi ripetuti infinitamente sono giochi ripetuti con tasso di interesse in cui il tasso di interesse è uguale a 0.</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ctrTitle"/>
          </p:nvPr>
        </p:nvSpPr>
        <p:spPr>
          <a:xfrm>
            <a:off x="684213" y="333375"/>
            <a:ext cx="7772400" cy="1470025"/>
          </a:xfrm>
        </p:spPr>
        <p:txBody>
          <a:bodyPr/>
          <a:lstStyle/>
          <a:p>
            <a:pPr eaLnBrk="1" hangingPunct="1"/>
            <a:r>
              <a:rPr lang="it-IT" sz="3200" smtClean="0">
                <a:latin typeface="Times New Roman" panose="02020603050405020304" pitchFamily="18" charset="0"/>
              </a:rPr>
              <a:t>Esito previsto dei giochi ripetuti infinitamente con tasso di interesse</a:t>
            </a:r>
          </a:p>
        </p:txBody>
      </p:sp>
      <p:sp>
        <p:nvSpPr>
          <p:cNvPr id="26627" name="Rectangle 3"/>
          <p:cNvSpPr>
            <a:spLocks noGrp="1" noChangeArrowheads="1"/>
          </p:cNvSpPr>
          <p:nvPr>
            <p:ph type="subTitle" idx="1"/>
          </p:nvPr>
        </p:nvSpPr>
        <p:spPr>
          <a:xfrm>
            <a:off x="755650" y="1989138"/>
            <a:ext cx="7848600" cy="4608512"/>
          </a:xfrm>
        </p:spPr>
        <p:txBody>
          <a:bodyPr/>
          <a:lstStyle/>
          <a:p>
            <a:pPr algn="just" eaLnBrk="1" hangingPunct="1">
              <a:lnSpc>
                <a:spcPct val="90000"/>
              </a:lnSpc>
            </a:pPr>
            <a:r>
              <a:rPr lang="it-IT" sz="2800" dirty="0" smtClean="0">
                <a:latin typeface="Times New Roman" panose="02020603050405020304" pitchFamily="18" charset="0"/>
              </a:rPr>
              <a:t>L’esito previsto </a:t>
            </a:r>
            <a:r>
              <a:rPr lang="it-IT" sz="2800" dirty="0" smtClean="0">
                <a:latin typeface="Times New Roman" panose="02020603050405020304" pitchFamily="18" charset="0"/>
              </a:rPr>
              <a:t>di </a:t>
            </a:r>
            <a:r>
              <a:rPr lang="it-IT" sz="2800" dirty="0" smtClean="0">
                <a:latin typeface="Times New Roman" panose="02020603050405020304" pitchFamily="18" charset="0"/>
              </a:rPr>
              <a:t>un gioco ripetuto infinitamente con tasso di interesse </a:t>
            </a:r>
            <a:r>
              <a:rPr lang="it-IT" sz="2800" i="1" dirty="0" smtClean="0">
                <a:latin typeface="Times New Roman" panose="02020603050405020304" pitchFamily="18" charset="0"/>
              </a:rPr>
              <a:t>G</a:t>
            </a:r>
            <a:r>
              <a:rPr lang="it-IT" sz="2800" baseline="30000" dirty="0" smtClean="0">
                <a:latin typeface="Times New Roman" panose="02020603050405020304" pitchFamily="18" charset="0"/>
              </a:rPr>
              <a:t>(</a:t>
            </a:r>
            <a:r>
              <a:rPr lang="it-IT" sz="2800" i="1" baseline="30000" dirty="0" err="1" smtClean="0">
                <a:latin typeface="Times New Roman" panose="02020603050405020304" pitchFamily="18" charset="0"/>
              </a:rPr>
              <a:t>r</a:t>
            </a:r>
            <a:r>
              <a:rPr lang="it-IT" sz="2800" baseline="30000" dirty="0" err="1" smtClean="0">
                <a:latin typeface="Times New Roman" panose="02020603050405020304" pitchFamily="18" charset="0"/>
              </a:rPr>
              <a:t>,</a:t>
            </a:r>
            <a:r>
              <a:rPr lang="it-IT" sz="2800" i="1" baseline="30000" dirty="0" err="1" smtClean="0">
                <a:latin typeface="Times New Roman" panose="02020603050405020304" pitchFamily="18" charset="0"/>
              </a:rPr>
              <a:t>t</a:t>
            </a:r>
            <a:r>
              <a:rPr lang="it-IT" sz="2800" baseline="30000" dirty="0" smtClean="0">
                <a:latin typeface="Times New Roman" panose="02020603050405020304" pitchFamily="18" charset="0"/>
              </a:rPr>
              <a:t>)</a:t>
            </a:r>
            <a:r>
              <a:rPr lang="it-IT" sz="2800" dirty="0" smtClean="0">
                <a:latin typeface="Times New Roman" panose="02020603050405020304" pitchFamily="18" charset="0"/>
              </a:rPr>
              <a:t>(∞,</a:t>
            </a:r>
            <a:r>
              <a:rPr lang="el-GR" sz="2800" dirty="0" smtClean="0">
                <a:latin typeface="Times New Roman" panose="02020603050405020304" pitchFamily="18" charset="0"/>
                <a:cs typeface="Times New Roman" panose="02020603050405020304" pitchFamily="18" charset="0"/>
              </a:rPr>
              <a:t>δ</a:t>
            </a:r>
            <a:r>
              <a:rPr lang="it-IT" sz="2800" dirty="0" smtClean="0">
                <a:latin typeface="Times New Roman" panose="02020603050405020304" pitchFamily="18" charset="0"/>
              </a:rPr>
              <a:t>) è quello generato dall’Equilibrio di Nash perfetto nei </a:t>
            </a:r>
            <a:r>
              <a:rPr lang="it-IT" sz="2800" dirty="0" err="1" smtClean="0">
                <a:latin typeface="Times New Roman" panose="02020603050405020304" pitchFamily="18" charset="0"/>
              </a:rPr>
              <a:t>sottogiochi</a:t>
            </a:r>
            <a:r>
              <a:rPr lang="it-IT" sz="2800" dirty="0" smtClean="0">
                <a:latin typeface="Times New Roman" panose="02020603050405020304" pitchFamily="18" charset="0"/>
              </a:rPr>
              <a:t> di </a:t>
            </a:r>
            <a:r>
              <a:rPr lang="it-IT" sz="2800" i="1" dirty="0" smtClean="0">
                <a:latin typeface="Times New Roman" panose="02020603050405020304" pitchFamily="18" charset="0"/>
              </a:rPr>
              <a:t>G</a:t>
            </a:r>
            <a:r>
              <a:rPr lang="it-IT" sz="2800" baseline="30000" dirty="0" smtClean="0">
                <a:latin typeface="Times New Roman" panose="02020603050405020304" pitchFamily="18" charset="0"/>
              </a:rPr>
              <a:t>(</a:t>
            </a:r>
            <a:r>
              <a:rPr lang="it-IT" sz="2800" i="1" baseline="30000" dirty="0" err="1" smtClean="0">
                <a:latin typeface="Times New Roman" panose="02020603050405020304" pitchFamily="18" charset="0"/>
              </a:rPr>
              <a:t>r</a:t>
            </a:r>
            <a:r>
              <a:rPr lang="it-IT" sz="2800" baseline="30000" dirty="0" err="1" smtClean="0">
                <a:latin typeface="Times New Roman" panose="02020603050405020304" pitchFamily="18" charset="0"/>
              </a:rPr>
              <a:t>,</a:t>
            </a:r>
            <a:r>
              <a:rPr lang="it-IT" sz="2800" i="1" baseline="30000" dirty="0" err="1" smtClean="0">
                <a:latin typeface="Times New Roman" panose="02020603050405020304" pitchFamily="18" charset="0"/>
              </a:rPr>
              <a:t>t</a:t>
            </a:r>
            <a:r>
              <a:rPr lang="it-IT" sz="2800" baseline="30000" dirty="0" smtClean="0">
                <a:latin typeface="Times New Roman" panose="02020603050405020304" pitchFamily="18" charset="0"/>
              </a:rPr>
              <a:t>) </a:t>
            </a:r>
            <a:r>
              <a:rPr lang="it-IT" sz="2800" dirty="0" smtClean="0">
                <a:latin typeface="Times New Roman" panose="02020603050405020304" pitchFamily="18" charset="0"/>
              </a:rPr>
              <a:t>(∞,</a:t>
            </a:r>
            <a:r>
              <a:rPr lang="el-GR" sz="2800" dirty="0" smtClean="0">
                <a:latin typeface="Times New Roman" panose="02020603050405020304" pitchFamily="18" charset="0"/>
                <a:cs typeface="Times New Roman" panose="02020603050405020304" pitchFamily="18" charset="0"/>
              </a:rPr>
              <a:t>δ</a:t>
            </a:r>
            <a:r>
              <a:rPr lang="it-IT" sz="2800" dirty="0" smtClean="0">
                <a:latin typeface="Times New Roman" panose="02020603050405020304" pitchFamily="18" charset="0"/>
              </a:rPr>
              <a:t>).</a:t>
            </a:r>
          </a:p>
          <a:p>
            <a:pPr algn="just" eaLnBrk="1" hangingPunct="1">
              <a:lnSpc>
                <a:spcPct val="90000"/>
              </a:lnSpc>
            </a:pPr>
            <a:endParaRPr lang="it-IT" sz="2800" dirty="0" smtClean="0">
              <a:latin typeface="Times New Roman" panose="02020603050405020304" pitchFamily="18" charset="0"/>
            </a:endParaRPr>
          </a:p>
          <a:p>
            <a:pPr algn="just" eaLnBrk="1" hangingPunct="1">
              <a:lnSpc>
                <a:spcPct val="90000"/>
              </a:lnSpc>
            </a:pPr>
            <a:r>
              <a:rPr lang="it-IT" sz="2800" dirty="0" smtClean="0">
                <a:latin typeface="Times New Roman" panose="02020603050405020304" pitchFamily="18" charset="0"/>
              </a:rPr>
              <a:t>Un </a:t>
            </a:r>
            <a:r>
              <a:rPr lang="it-IT" sz="2800" i="1" dirty="0" smtClean="0">
                <a:latin typeface="Times New Roman" panose="02020603050405020304" pitchFamily="18" charset="0"/>
              </a:rPr>
              <a:t>Equilibrio di Nash perfetto nei </a:t>
            </a:r>
            <a:r>
              <a:rPr lang="it-IT" sz="2800" i="1" dirty="0" err="1" smtClean="0">
                <a:latin typeface="Times New Roman" panose="02020603050405020304" pitchFamily="18" charset="0"/>
              </a:rPr>
              <a:t>sottogiochi</a:t>
            </a:r>
            <a:r>
              <a:rPr lang="it-IT" sz="2800" dirty="0" smtClean="0">
                <a:latin typeface="Times New Roman" panose="02020603050405020304" pitchFamily="18" charset="0"/>
              </a:rPr>
              <a:t> di </a:t>
            </a:r>
            <a:r>
              <a:rPr lang="it-IT" sz="2800" i="1" dirty="0" smtClean="0">
                <a:latin typeface="Times New Roman" panose="02020603050405020304" pitchFamily="18" charset="0"/>
              </a:rPr>
              <a:t>G</a:t>
            </a:r>
            <a:r>
              <a:rPr lang="it-IT" sz="2800" baseline="30000" dirty="0" smtClean="0">
                <a:latin typeface="Times New Roman" panose="02020603050405020304" pitchFamily="18" charset="0"/>
              </a:rPr>
              <a:t>(</a:t>
            </a:r>
            <a:r>
              <a:rPr lang="it-IT" sz="2800" i="1" baseline="30000" dirty="0" err="1" smtClean="0">
                <a:latin typeface="Times New Roman" panose="02020603050405020304" pitchFamily="18" charset="0"/>
              </a:rPr>
              <a:t>r</a:t>
            </a:r>
            <a:r>
              <a:rPr lang="it-IT" sz="2800" baseline="30000" dirty="0" err="1" smtClean="0">
                <a:latin typeface="Times New Roman" panose="02020603050405020304" pitchFamily="18" charset="0"/>
              </a:rPr>
              <a:t>,</a:t>
            </a:r>
            <a:r>
              <a:rPr lang="it-IT" sz="2800" i="1" baseline="30000" dirty="0" err="1" smtClean="0">
                <a:latin typeface="Times New Roman" panose="02020603050405020304" pitchFamily="18" charset="0"/>
              </a:rPr>
              <a:t>t</a:t>
            </a:r>
            <a:r>
              <a:rPr lang="it-IT" sz="2800" baseline="30000" dirty="0" smtClean="0">
                <a:latin typeface="Times New Roman" panose="02020603050405020304" pitchFamily="18" charset="0"/>
              </a:rPr>
              <a:t>)</a:t>
            </a:r>
            <a:r>
              <a:rPr lang="it-IT" sz="2800" dirty="0" smtClean="0">
                <a:latin typeface="Times New Roman" panose="02020603050405020304" pitchFamily="18" charset="0"/>
              </a:rPr>
              <a:t>(∞,</a:t>
            </a:r>
            <a:r>
              <a:rPr lang="el-GR" sz="2800" dirty="0" smtClean="0">
                <a:latin typeface="Times New Roman" panose="02020603050405020304" pitchFamily="18" charset="0"/>
                <a:cs typeface="Times New Roman" panose="02020603050405020304" pitchFamily="18" charset="0"/>
              </a:rPr>
              <a:t>δ</a:t>
            </a:r>
            <a:r>
              <a:rPr lang="it-IT" sz="2800" dirty="0" smtClean="0">
                <a:latin typeface="Times New Roman" panose="02020603050405020304" pitchFamily="18" charset="0"/>
              </a:rPr>
              <a:t>) è un Equilibrio di Nash di </a:t>
            </a:r>
            <a:r>
              <a:rPr lang="it-IT" sz="2800" i="1" dirty="0" smtClean="0">
                <a:latin typeface="Times New Roman" panose="02020603050405020304" pitchFamily="18" charset="0"/>
              </a:rPr>
              <a:t>G</a:t>
            </a:r>
            <a:r>
              <a:rPr lang="it-IT" sz="2800" baseline="30000" dirty="0" smtClean="0">
                <a:latin typeface="Times New Roman" panose="02020603050405020304" pitchFamily="18" charset="0"/>
              </a:rPr>
              <a:t>(</a:t>
            </a:r>
            <a:r>
              <a:rPr lang="it-IT" sz="2800" i="1" baseline="30000" dirty="0" err="1" smtClean="0">
                <a:latin typeface="Times New Roman" panose="02020603050405020304" pitchFamily="18" charset="0"/>
              </a:rPr>
              <a:t>r</a:t>
            </a:r>
            <a:r>
              <a:rPr lang="it-IT" sz="2800" baseline="30000" dirty="0" err="1" smtClean="0">
                <a:latin typeface="Times New Roman" panose="02020603050405020304" pitchFamily="18" charset="0"/>
              </a:rPr>
              <a:t>,</a:t>
            </a:r>
            <a:r>
              <a:rPr lang="it-IT" sz="2800" i="1" baseline="30000" dirty="0" err="1" smtClean="0">
                <a:latin typeface="Times New Roman" panose="02020603050405020304" pitchFamily="18" charset="0"/>
              </a:rPr>
              <a:t>t</a:t>
            </a:r>
            <a:r>
              <a:rPr lang="it-IT" sz="2800" baseline="30000" dirty="0" smtClean="0">
                <a:latin typeface="Times New Roman" panose="02020603050405020304" pitchFamily="18" charset="0"/>
              </a:rPr>
              <a:t>)</a:t>
            </a:r>
            <a:r>
              <a:rPr lang="it-IT" sz="2800" dirty="0" smtClean="0">
                <a:latin typeface="Times New Roman" panose="02020603050405020304" pitchFamily="18" charset="0"/>
              </a:rPr>
              <a:t>(∞,</a:t>
            </a:r>
            <a:r>
              <a:rPr lang="el-GR" sz="2800" dirty="0" smtClean="0">
                <a:latin typeface="Times New Roman" panose="02020603050405020304" pitchFamily="18" charset="0"/>
                <a:cs typeface="Times New Roman" panose="02020603050405020304" pitchFamily="18" charset="0"/>
              </a:rPr>
              <a:t>δ</a:t>
            </a:r>
            <a:r>
              <a:rPr lang="it-IT" sz="2800" dirty="0" smtClean="0">
                <a:latin typeface="Times New Roman" panose="02020603050405020304" pitchFamily="18" charset="0"/>
              </a:rPr>
              <a:t>) che rimane tale in ogni </a:t>
            </a:r>
            <a:r>
              <a:rPr lang="it-IT" sz="2800" dirty="0" err="1" smtClean="0">
                <a:latin typeface="Times New Roman" panose="02020603050405020304" pitchFamily="18" charset="0"/>
              </a:rPr>
              <a:t>sottogioco</a:t>
            </a:r>
            <a:r>
              <a:rPr lang="it-IT" sz="2800" dirty="0" smtClean="0">
                <a:latin typeface="Times New Roman" panose="02020603050405020304" pitchFamily="18" charset="0"/>
              </a:rPr>
              <a:t> di </a:t>
            </a:r>
            <a:r>
              <a:rPr lang="it-IT" sz="2800" i="1" dirty="0" smtClean="0">
                <a:latin typeface="Times New Roman" panose="02020603050405020304" pitchFamily="18" charset="0"/>
              </a:rPr>
              <a:t>G</a:t>
            </a:r>
            <a:r>
              <a:rPr lang="it-IT" sz="2800" baseline="30000" dirty="0" smtClean="0">
                <a:latin typeface="Times New Roman" panose="02020603050405020304" pitchFamily="18" charset="0"/>
              </a:rPr>
              <a:t>(</a:t>
            </a:r>
            <a:r>
              <a:rPr lang="it-IT" sz="2800" i="1" baseline="30000" dirty="0" err="1" smtClean="0">
                <a:latin typeface="Times New Roman" panose="02020603050405020304" pitchFamily="18" charset="0"/>
              </a:rPr>
              <a:t>r</a:t>
            </a:r>
            <a:r>
              <a:rPr lang="it-IT" sz="2800" baseline="30000" dirty="0" err="1" smtClean="0">
                <a:latin typeface="Times New Roman" panose="02020603050405020304" pitchFamily="18" charset="0"/>
              </a:rPr>
              <a:t>,</a:t>
            </a:r>
            <a:r>
              <a:rPr lang="it-IT" sz="2800" i="1" baseline="30000" dirty="0" err="1" smtClean="0">
                <a:latin typeface="Times New Roman" panose="02020603050405020304" pitchFamily="18" charset="0"/>
              </a:rPr>
              <a:t>t</a:t>
            </a:r>
            <a:r>
              <a:rPr lang="it-IT" sz="2800" baseline="30000" dirty="0" smtClean="0">
                <a:latin typeface="Times New Roman" panose="02020603050405020304" pitchFamily="18" charset="0"/>
              </a:rPr>
              <a:t>) </a:t>
            </a:r>
            <a:r>
              <a:rPr lang="it-IT" sz="2800" dirty="0" smtClean="0">
                <a:latin typeface="Times New Roman" panose="02020603050405020304" pitchFamily="18" charset="0"/>
              </a:rPr>
              <a:t>(∞,</a:t>
            </a:r>
            <a:r>
              <a:rPr lang="el-GR" sz="2800" dirty="0" smtClean="0">
                <a:latin typeface="Times New Roman" panose="02020603050405020304" pitchFamily="18" charset="0"/>
                <a:cs typeface="Times New Roman" panose="02020603050405020304" pitchFamily="18" charset="0"/>
              </a:rPr>
              <a:t>δ</a:t>
            </a:r>
            <a:r>
              <a:rPr lang="it-IT" sz="2800" dirty="0" smtClean="0">
                <a:latin typeface="Times New Roman" panose="02020603050405020304" pitchFamily="18" charset="0"/>
              </a:rPr>
              <a:t>). </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olo 1"/>
          <p:cNvSpPr>
            <a:spLocks noGrp="1"/>
          </p:cNvSpPr>
          <p:nvPr>
            <p:ph type="title"/>
          </p:nvPr>
        </p:nvSpPr>
        <p:spPr/>
        <p:txBody>
          <a:bodyPr/>
          <a:lstStyle/>
          <a:p>
            <a:pPr eaLnBrk="1" hangingPunct="1"/>
            <a:r>
              <a:rPr lang="it-IT" sz="3200" smtClean="0">
                <a:latin typeface="Times New Roman" panose="02020603050405020304" pitchFamily="18" charset="0"/>
                <a:cs typeface="Times New Roman" panose="02020603050405020304" pitchFamily="18" charset="0"/>
              </a:rPr>
              <a:t>Osservazione 2</a:t>
            </a:r>
          </a:p>
        </p:txBody>
      </p:sp>
      <p:sp>
        <p:nvSpPr>
          <p:cNvPr id="27651" name="Segnaposto contenuto 2"/>
          <p:cNvSpPr>
            <a:spLocks noGrp="1"/>
          </p:cNvSpPr>
          <p:nvPr>
            <p:ph idx="1"/>
          </p:nvPr>
        </p:nvSpPr>
        <p:spPr/>
        <p:txBody>
          <a:bodyPr/>
          <a:lstStyle/>
          <a:p>
            <a:pPr marL="1588" indent="12700" algn="just" eaLnBrk="1" hangingPunct="1">
              <a:buFontTx/>
              <a:buNone/>
            </a:pPr>
            <a:r>
              <a:rPr lang="it-IT" smtClean="0">
                <a:latin typeface="Times New Roman" panose="02020603050405020304" pitchFamily="18" charset="0"/>
                <a:cs typeface="Times New Roman" panose="02020603050405020304" pitchFamily="18" charset="0"/>
              </a:rPr>
              <a:t>Se un gioco costituente </a:t>
            </a:r>
            <a:r>
              <a:rPr lang="it-IT" i="1" smtClean="0">
                <a:latin typeface="Times New Roman" panose="02020603050405020304" pitchFamily="18" charset="0"/>
                <a:cs typeface="Times New Roman" panose="02020603050405020304" pitchFamily="18" charset="0"/>
              </a:rPr>
              <a:t>G </a:t>
            </a:r>
            <a:r>
              <a:rPr lang="it-IT" smtClean="0">
                <a:latin typeface="Times New Roman" panose="02020603050405020304" pitchFamily="18" charset="0"/>
                <a:cs typeface="Times New Roman" panose="02020603050405020304" pitchFamily="18" charset="0"/>
              </a:rPr>
              <a:t>è critico, cioè ammette sia un esito di Nash sia un esito collusivo, allora per ogni valore ammissibile dei parametri </a:t>
            </a:r>
            <a:r>
              <a:rPr lang="it-IT" i="1" smtClean="0">
                <a:latin typeface="Times New Roman" panose="02020603050405020304" pitchFamily="18" charset="0"/>
                <a:cs typeface="Times New Roman" panose="02020603050405020304" pitchFamily="18" charset="0"/>
              </a:rPr>
              <a:t>r,t</a:t>
            </a:r>
            <a:r>
              <a:rPr lang="it-IT" smtClean="0">
                <a:latin typeface="Times New Roman" panose="02020603050405020304" pitchFamily="18" charset="0"/>
                <a:cs typeface="Times New Roman" panose="02020603050405020304" pitchFamily="18" charset="0"/>
              </a:rPr>
              <a:t> il gioco </a:t>
            </a:r>
            <a:r>
              <a:rPr lang="it-IT" i="1" smtClean="0">
                <a:latin typeface="Times New Roman" panose="02020603050405020304" pitchFamily="18" charset="0"/>
                <a:cs typeface="Times New Roman" panose="02020603050405020304" pitchFamily="18" charset="0"/>
              </a:rPr>
              <a:t>G</a:t>
            </a:r>
            <a:r>
              <a:rPr lang="it-IT" baseline="30000" smtClean="0">
                <a:latin typeface="Times New Roman" panose="02020603050405020304" pitchFamily="18" charset="0"/>
                <a:cs typeface="Times New Roman" panose="02020603050405020304" pitchFamily="18" charset="0"/>
              </a:rPr>
              <a:t>(</a:t>
            </a:r>
            <a:r>
              <a:rPr lang="it-IT" i="1" baseline="30000" smtClean="0">
                <a:latin typeface="Times New Roman" panose="02020603050405020304" pitchFamily="18" charset="0"/>
                <a:cs typeface="Times New Roman" panose="02020603050405020304" pitchFamily="18" charset="0"/>
              </a:rPr>
              <a:t>r</a:t>
            </a:r>
            <a:r>
              <a:rPr lang="it-IT" baseline="30000" smtClean="0">
                <a:latin typeface="Times New Roman" panose="02020603050405020304" pitchFamily="18" charset="0"/>
                <a:cs typeface="Times New Roman" panose="02020603050405020304" pitchFamily="18" charset="0"/>
              </a:rPr>
              <a:t>,</a:t>
            </a:r>
            <a:r>
              <a:rPr lang="it-IT" i="1" baseline="30000" smtClean="0">
                <a:latin typeface="Times New Roman" panose="02020603050405020304" pitchFamily="18" charset="0"/>
                <a:cs typeface="Times New Roman" panose="02020603050405020304" pitchFamily="18" charset="0"/>
              </a:rPr>
              <a:t>t</a:t>
            </a:r>
            <a:r>
              <a:rPr lang="it-IT" baseline="30000" smtClean="0">
                <a:latin typeface="Times New Roman" panose="02020603050405020304" pitchFamily="18" charset="0"/>
                <a:cs typeface="Times New Roman" panose="02020603050405020304" pitchFamily="18" charset="0"/>
              </a:rPr>
              <a:t>)</a:t>
            </a:r>
            <a:r>
              <a:rPr lang="it-IT" smtClean="0">
                <a:latin typeface="Times New Roman" panose="02020603050405020304" pitchFamily="18" charset="0"/>
                <a:cs typeface="Times New Roman" panose="02020603050405020304" pitchFamily="18" charset="0"/>
              </a:rPr>
              <a:t> è critico, cioè ammette sia un esito di Nash che è lo stesso di </a:t>
            </a:r>
            <a:r>
              <a:rPr lang="it-IT" i="1" smtClean="0">
                <a:latin typeface="Times New Roman" panose="02020603050405020304" pitchFamily="18" charset="0"/>
                <a:cs typeface="Times New Roman" panose="02020603050405020304" pitchFamily="18" charset="0"/>
              </a:rPr>
              <a:t>G</a:t>
            </a:r>
            <a:r>
              <a:rPr lang="it-IT" smtClean="0">
                <a:latin typeface="Times New Roman" panose="02020603050405020304" pitchFamily="18" charset="0"/>
                <a:cs typeface="Times New Roman" panose="02020603050405020304" pitchFamily="18" charset="0"/>
              </a:rPr>
              <a:t> sia un esito collusivo che è lo stesso di </a:t>
            </a:r>
            <a:r>
              <a:rPr lang="it-IT" i="1" smtClean="0">
                <a:latin typeface="Times New Roman" panose="02020603050405020304" pitchFamily="18" charset="0"/>
                <a:cs typeface="Times New Roman" panose="02020603050405020304" pitchFamily="18" charset="0"/>
              </a:rPr>
              <a:t>G</a:t>
            </a:r>
            <a:r>
              <a:rPr lang="it-IT" smtClean="0">
                <a:latin typeface="Times New Roman" panose="02020603050405020304" pitchFamily="18" charset="0"/>
                <a:cs typeface="Times New Roman" panose="02020603050405020304" pitchFamily="18" charset="0"/>
              </a:rPr>
              <a:t>. </a:t>
            </a:r>
          </a:p>
          <a:p>
            <a:pPr marL="1588" indent="12700" algn="just" eaLnBrk="1" hangingPunct="1">
              <a:buFontTx/>
              <a:buNone/>
            </a:pPr>
            <a:endParaRPr lang="it-IT" smtClean="0">
              <a:latin typeface="Times New Roman" panose="02020603050405020304" pitchFamily="18" charset="0"/>
              <a:cs typeface="Times New Roman" panose="02020603050405020304" pitchFamily="18" charset="0"/>
            </a:endParaRPr>
          </a:p>
          <a:p>
            <a:pPr marL="1588" indent="12700" algn="just" eaLnBrk="1" hangingPunct="1">
              <a:buFontTx/>
              <a:buNone/>
            </a:pPr>
            <a:r>
              <a:rPr lang="it-IT" smtClean="0">
                <a:latin typeface="Times New Roman" panose="02020603050405020304" pitchFamily="18" charset="0"/>
                <a:cs typeface="Times New Roman" panose="02020603050405020304" pitchFamily="18" charset="0"/>
              </a:rPr>
              <a:t>In altri termini:</a:t>
            </a:r>
          </a:p>
          <a:p>
            <a:pPr marL="1588" indent="12700" algn="just" eaLnBrk="1" hangingPunct="1">
              <a:buFontTx/>
              <a:buNone/>
            </a:pPr>
            <a:r>
              <a:rPr lang="it-IT" sz="3100" i="1" smtClean="0">
                <a:latin typeface="Times New Roman" panose="02020603050405020304" pitchFamily="18" charset="0"/>
                <a:cs typeface="Times New Roman" panose="02020603050405020304" pitchFamily="18" charset="0"/>
              </a:rPr>
              <a:t>G</a:t>
            </a:r>
            <a:r>
              <a:rPr lang="it-IT" sz="3100" smtClean="0">
                <a:latin typeface="Times New Roman" panose="02020603050405020304" pitchFamily="18" charset="0"/>
                <a:cs typeface="Times New Roman" panose="02020603050405020304" pitchFamily="18" charset="0"/>
              </a:rPr>
              <a:t> critico  =&gt;  </a:t>
            </a:r>
            <a:r>
              <a:rPr lang="it-IT" sz="3100" i="1" smtClean="0">
                <a:latin typeface="Times New Roman" panose="02020603050405020304" pitchFamily="18" charset="0"/>
                <a:cs typeface="Times New Roman" panose="02020603050405020304" pitchFamily="18" charset="0"/>
              </a:rPr>
              <a:t>G</a:t>
            </a:r>
            <a:r>
              <a:rPr lang="it-IT" sz="3100" baseline="30000" smtClean="0">
                <a:latin typeface="Times New Roman" panose="02020603050405020304" pitchFamily="18" charset="0"/>
              </a:rPr>
              <a:t>(</a:t>
            </a:r>
            <a:r>
              <a:rPr lang="it-IT" sz="3100" i="1" baseline="30000" smtClean="0">
                <a:latin typeface="Times New Roman" panose="02020603050405020304" pitchFamily="18" charset="0"/>
              </a:rPr>
              <a:t>r</a:t>
            </a:r>
            <a:r>
              <a:rPr lang="it-IT" sz="3100" baseline="30000" smtClean="0">
                <a:latin typeface="Times New Roman" panose="02020603050405020304" pitchFamily="18" charset="0"/>
              </a:rPr>
              <a:t>,</a:t>
            </a:r>
            <a:r>
              <a:rPr lang="it-IT" sz="3100" i="1" baseline="30000" smtClean="0">
                <a:latin typeface="Times New Roman" panose="02020603050405020304" pitchFamily="18" charset="0"/>
              </a:rPr>
              <a:t>t</a:t>
            </a:r>
            <a:r>
              <a:rPr lang="it-IT" sz="3100" baseline="30000" smtClean="0">
                <a:latin typeface="Times New Roman" panose="02020603050405020304" pitchFamily="18" charset="0"/>
              </a:rPr>
              <a:t>) </a:t>
            </a:r>
            <a:r>
              <a:rPr lang="it-IT" sz="3100" smtClean="0">
                <a:latin typeface="Times New Roman" panose="02020603050405020304" pitchFamily="18" charset="0"/>
              </a:rPr>
              <a:t>critico per ogni </a:t>
            </a:r>
            <a:r>
              <a:rPr lang="it-IT" sz="3100" i="1" smtClean="0">
                <a:latin typeface="Times New Roman" panose="02020603050405020304" pitchFamily="18" charset="0"/>
              </a:rPr>
              <a:t>r,t</a:t>
            </a:r>
            <a:endParaRPr lang="it-IT" sz="3100" smtClean="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ctrTitle"/>
          </p:nvPr>
        </p:nvSpPr>
        <p:spPr>
          <a:xfrm>
            <a:off x="684213" y="333375"/>
            <a:ext cx="7772400" cy="1470025"/>
          </a:xfrm>
        </p:spPr>
        <p:txBody>
          <a:bodyPr/>
          <a:lstStyle/>
          <a:p>
            <a:pPr eaLnBrk="1" hangingPunct="1"/>
            <a:r>
              <a:rPr lang="it-IT" sz="4000" smtClean="0">
                <a:latin typeface="Times New Roman" panose="02020603050405020304" pitchFamily="18" charset="0"/>
              </a:rPr>
              <a:t>Teorema di Friedman </a:t>
            </a:r>
            <a:br>
              <a:rPr lang="it-IT" sz="4000" smtClean="0">
                <a:latin typeface="Times New Roman" panose="02020603050405020304" pitchFamily="18" charset="0"/>
              </a:rPr>
            </a:br>
            <a:r>
              <a:rPr lang="it-IT" sz="4000" smtClean="0">
                <a:latin typeface="Times New Roman" panose="02020603050405020304" pitchFamily="18" charset="0"/>
              </a:rPr>
              <a:t>con tasso di interesse</a:t>
            </a:r>
          </a:p>
        </p:txBody>
      </p:sp>
      <p:sp>
        <p:nvSpPr>
          <p:cNvPr id="28675" name="Rectangle 3"/>
          <p:cNvSpPr>
            <a:spLocks noGrp="1" noChangeArrowheads="1"/>
          </p:cNvSpPr>
          <p:nvPr>
            <p:ph type="subTitle" idx="1"/>
          </p:nvPr>
        </p:nvSpPr>
        <p:spPr>
          <a:xfrm>
            <a:off x="755650" y="1628775"/>
            <a:ext cx="7848600" cy="4608513"/>
          </a:xfrm>
        </p:spPr>
        <p:txBody>
          <a:bodyPr/>
          <a:lstStyle/>
          <a:p>
            <a:pPr algn="just" eaLnBrk="1" hangingPunct="1">
              <a:lnSpc>
                <a:spcPct val="80000"/>
              </a:lnSpc>
            </a:pPr>
            <a:endParaRPr lang="it-IT" sz="2800" smtClean="0">
              <a:latin typeface="Times New Roman" panose="02020603050405020304" pitchFamily="18" charset="0"/>
            </a:endParaRPr>
          </a:p>
          <a:p>
            <a:pPr algn="just" eaLnBrk="1" hangingPunct="1">
              <a:lnSpc>
                <a:spcPct val="80000"/>
              </a:lnSpc>
            </a:pPr>
            <a:r>
              <a:rPr lang="it-IT" sz="2800" smtClean="0">
                <a:latin typeface="Times New Roman" panose="02020603050405020304" pitchFamily="18" charset="0"/>
              </a:rPr>
              <a:t>Sia </a:t>
            </a:r>
            <a:r>
              <a:rPr lang="it-IT" sz="2800" i="1" smtClean="0">
                <a:latin typeface="Times New Roman" panose="02020603050405020304" pitchFamily="18" charset="0"/>
              </a:rPr>
              <a:t>G</a:t>
            </a:r>
            <a:r>
              <a:rPr lang="it-IT" sz="2800" smtClean="0">
                <a:latin typeface="Times New Roman" panose="02020603050405020304" pitchFamily="18" charset="0"/>
              </a:rPr>
              <a:t> un gioco critico e finito. </a:t>
            </a:r>
          </a:p>
          <a:p>
            <a:pPr algn="just" eaLnBrk="1" hangingPunct="1">
              <a:lnSpc>
                <a:spcPct val="80000"/>
              </a:lnSpc>
            </a:pPr>
            <a:r>
              <a:rPr lang="it-IT" sz="2800" smtClean="0">
                <a:latin typeface="Times New Roman" panose="02020603050405020304" pitchFamily="18" charset="0"/>
              </a:rPr>
              <a:t>Se 0 &lt; </a:t>
            </a:r>
            <a:r>
              <a:rPr lang="el-GR" sz="2800" smtClean="0">
                <a:latin typeface="Times New Roman" panose="02020603050405020304" pitchFamily="18" charset="0"/>
                <a:cs typeface="Times New Roman" panose="02020603050405020304" pitchFamily="18" charset="0"/>
              </a:rPr>
              <a:t>δ</a:t>
            </a:r>
            <a:r>
              <a:rPr lang="it-IT" sz="2800" smtClean="0">
                <a:latin typeface="Times New Roman" panose="02020603050405020304" pitchFamily="18" charset="0"/>
                <a:cs typeface="Times New Roman" panose="02020603050405020304" pitchFamily="18" charset="0"/>
              </a:rPr>
              <a:t> &lt; 1</a:t>
            </a:r>
            <a:r>
              <a:rPr lang="it-IT" sz="2800" smtClean="0">
                <a:latin typeface="Times New Roman" panose="02020603050405020304" pitchFamily="18" charset="0"/>
              </a:rPr>
              <a:t> e se </a:t>
            </a:r>
            <a:r>
              <a:rPr lang="el-GR" sz="2800" smtClean="0">
                <a:latin typeface="Times New Roman" panose="02020603050405020304" pitchFamily="18" charset="0"/>
                <a:cs typeface="Times New Roman" panose="02020603050405020304" pitchFamily="18" charset="0"/>
              </a:rPr>
              <a:t>δ</a:t>
            </a:r>
            <a:r>
              <a:rPr lang="it-IT" sz="2800" smtClean="0">
                <a:latin typeface="Times New Roman" panose="02020603050405020304" pitchFamily="18" charset="0"/>
                <a:cs typeface="Times New Roman" panose="02020603050405020304" pitchFamily="18" charset="0"/>
              </a:rPr>
              <a:t> è</a:t>
            </a:r>
            <a:r>
              <a:rPr lang="it-IT" sz="2800" smtClean="0">
                <a:latin typeface="Times New Roman" panose="02020603050405020304" pitchFamily="18" charset="0"/>
              </a:rPr>
              <a:t> sufficientemente prossimo a 1, allora esiste un Equilibrio di Nash perfetto nei sottogiochi del gioco ripetuto infinitamente </a:t>
            </a:r>
            <a:r>
              <a:rPr lang="it-IT" sz="2800" i="1" smtClean="0">
                <a:latin typeface="Times New Roman" panose="02020603050405020304" pitchFamily="18" charset="0"/>
              </a:rPr>
              <a:t>G</a:t>
            </a:r>
            <a:r>
              <a:rPr lang="it-IT" sz="2800" baseline="30000" smtClean="0">
                <a:latin typeface="Times New Roman" panose="02020603050405020304" pitchFamily="18" charset="0"/>
                <a:cs typeface="Times New Roman" panose="02020603050405020304" pitchFamily="18" charset="0"/>
              </a:rPr>
              <a:t>(</a:t>
            </a:r>
            <a:r>
              <a:rPr lang="it-IT" sz="2800" i="1" baseline="30000" smtClean="0">
                <a:latin typeface="Times New Roman" panose="02020603050405020304" pitchFamily="18" charset="0"/>
                <a:cs typeface="Times New Roman" panose="02020603050405020304" pitchFamily="18" charset="0"/>
              </a:rPr>
              <a:t>r</a:t>
            </a:r>
            <a:r>
              <a:rPr lang="it-IT" sz="2800" baseline="30000" smtClean="0">
                <a:latin typeface="Times New Roman" panose="02020603050405020304" pitchFamily="18" charset="0"/>
                <a:cs typeface="Times New Roman" panose="02020603050405020304" pitchFamily="18" charset="0"/>
              </a:rPr>
              <a:t>,</a:t>
            </a:r>
            <a:r>
              <a:rPr lang="it-IT" sz="2800" i="1" baseline="30000" smtClean="0">
                <a:latin typeface="Times New Roman" panose="02020603050405020304" pitchFamily="18" charset="0"/>
                <a:cs typeface="Times New Roman" panose="02020603050405020304" pitchFamily="18" charset="0"/>
              </a:rPr>
              <a:t>t</a:t>
            </a:r>
            <a:r>
              <a:rPr lang="it-IT" sz="2800" baseline="30000" smtClean="0">
                <a:latin typeface="Times New Roman" panose="02020603050405020304" pitchFamily="18" charset="0"/>
                <a:cs typeface="Times New Roman" panose="02020603050405020304" pitchFamily="18" charset="0"/>
              </a:rPr>
              <a:t>) </a:t>
            </a:r>
            <a:r>
              <a:rPr lang="it-IT" sz="2800" smtClean="0">
                <a:latin typeface="Times New Roman" panose="02020603050405020304" pitchFamily="18" charset="0"/>
              </a:rPr>
              <a:t>(∞,</a:t>
            </a:r>
            <a:r>
              <a:rPr lang="el-GR" sz="2800" smtClean="0">
                <a:latin typeface="Times New Roman" panose="02020603050405020304" pitchFamily="18" charset="0"/>
                <a:cs typeface="Times New Roman" panose="02020603050405020304" pitchFamily="18" charset="0"/>
              </a:rPr>
              <a:t>δ</a:t>
            </a:r>
            <a:r>
              <a:rPr lang="it-IT" sz="2800" smtClean="0">
                <a:latin typeface="Times New Roman" panose="02020603050405020304" pitchFamily="18" charset="0"/>
              </a:rPr>
              <a:t>) che genera un esito in cui i giocatori in ogni stadio </a:t>
            </a:r>
            <a:r>
              <a:rPr lang="it-IT" sz="2800" i="1" smtClean="0">
                <a:latin typeface="Times New Roman" panose="02020603050405020304" pitchFamily="18" charset="0"/>
              </a:rPr>
              <a:t>t</a:t>
            </a:r>
            <a:r>
              <a:rPr lang="it-IT" sz="2800" smtClean="0">
                <a:latin typeface="Times New Roman" panose="02020603050405020304" pitchFamily="18" charset="0"/>
              </a:rPr>
              <a:t> giocano l’esito collusivo di </a:t>
            </a:r>
            <a:r>
              <a:rPr lang="it-IT" sz="2800" i="1" smtClean="0">
                <a:latin typeface="Times New Roman" panose="02020603050405020304" pitchFamily="18" charset="0"/>
              </a:rPr>
              <a:t>G</a:t>
            </a:r>
            <a:r>
              <a:rPr lang="it-IT" sz="2800" baseline="30000" smtClean="0">
                <a:latin typeface="Times New Roman" panose="02020603050405020304" pitchFamily="18" charset="0"/>
                <a:cs typeface="Times New Roman" panose="02020603050405020304" pitchFamily="18" charset="0"/>
              </a:rPr>
              <a:t>(</a:t>
            </a:r>
            <a:r>
              <a:rPr lang="it-IT" sz="2800" i="1" baseline="30000" smtClean="0">
                <a:latin typeface="Times New Roman" panose="02020603050405020304" pitchFamily="18" charset="0"/>
                <a:cs typeface="Times New Roman" panose="02020603050405020304" pitchFamily="18" charset="0"/>
              </a:rPr>
              <a:t>r</a:t>
            </a:r>
            <a:r>
              <a:rPr lang="it-IT" sz="2800" baseline="30000" smtClean="0">
                <a:latin typeface="Times New Roman" panose="02020603050405020304" pitchFamily="18" charset="0"/>
                <a:cs typeface="Times New Roman" panose="02020603050405020304" pitchFamily="18" charset="0"/>
              </a:rPr>
              <a:t>,</a:t>
            </a:r>
            <a:r>
              <a:rPr lang="it-IT" sz="2800" i="1" baseline="30000" smtClean="0">
                <a:latin typeface="Times New Roman" panose="02020603050405020304" pitchFamily="18" charset="0"/>
                <a:cs typeface="Times New Roman" panose="02020603050405020304" pitchFamily="18" charset="0"/>
              </a:rPr>
              <a:t>t</a:t>
            </a:r>
            <a:r>
              <a:rPr lang="it-IT" sz="2800" baseline="30000" smtClean="0">
                <a:latin typeface="Times New Roman" panose="02020603050405020304" pitchFamily="18" charset="0"/>
                <a:cs typeface="Times New Roman" panose="02020603050405020304" pitchFamily="18" charset="0"/>
              </a:rPr>
              <a:t>) </a:t>
            </a:r>
            <a:r>
              <a:rPr lang="it-IT" sz="2800" smtClean="0">
                <a:latin typeface="Times New Roman" panose="02020603050405020304" pitchFamily="18" charset="0"/>
              </a:rPr>
              <a:t>.</a:t>
            </a:r>
          </a:p>
          <a:p>
            <a:pPr algn="just" eaLnBrk="1" hangingPunct="1">
              <a:lnSpc>
                <a:spcPct val="80000"/>
              </a:lnSpc>
            </a:pPr>
            <a:endParaRPr lang="it-IT" sz="2800" smtClean="0">
              <a:latin typeface="Times New Roman" panose="02020603050405020304" pitchFamily="18" charset="0"/>
            </a:endParaRPr>
          </a:p>
          <a:p>
            <a:pPr algn="just" eaLnBrk="1" hangingPunct="1">
              <a:lnSpc>
                <a:spcPct val="80000"/>
              </a:lnSpc>
            </a:pPr>
            <a:r>
              <a:rPr lang="it-IT" sz="2800" smtClean="0">
                <a:latin typeface="Times New Roman" panose="02020603050405020304" pitchFamily="18" charset="0"/>
              </a:rPr>
              <a:t>Dimostrazione: la dimostrazione è simile alla dimostrazione del Teorema di Friedman con opportune modifiche sui payoff.</a:t>
            </a:r>
          </a:p>
          <a:p>
            <a:pPr algn="just" eaLnBrk="1" hangingPunct="1">
              <a:lnSpc>
                <a:spcPct val="80000"/>
              </a:lnSpc>
            </a:pPr>
            <a:endParaRPr lang="it-IT" sz="2800" smtClean="0">
              <a:latin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3"/>
          <p:cNvSpPr>
            <a:spLocks noGrp="1" noChangeArrowheads="1"/>
          </p:cNvSpPr>
          <p:nvPr>
            <p:ph type="body" idx="1"/>
          </p:nvPr>
        </p:nvSpPr>
        <p:spPr>
          <a:xfrm>
            <a:off x="395288" y="1844675"/>
            <a:ext cx="8302625" cy="4425950"/>
          </a:xfrm>
        </p:spPr>
        <p:txBody>
          <a:bodyPr/>
          <a:lstStyle/>
          <a:p>
            <a:pPr marL="0" indent="12700" algn="just">
              <a:lnSpc>
                <a:spcPct val="80000"/>
              </a:lnSpc>
              <a:buFontTx/>
              <a:buNone/>
            </a:pPr>
            <a:r>
              <a:rPr lang="it-IT" sz="2400" dirty="0" smtClean="0">
                <a:latin typeface="Times New Roman" panose="02020603050405020304" pitchFamily="18" charset="0"/>
              </a:rPr>
              <a:t>Sia </a:t>
            </a:r>
            <a:r>
              <a:rPr lang="it-IT" sz="2400" i="1" dirty="0" smtClean="0">
                <a:latin typeface="Times New Roman" panose="02020603050405020304" pitchFamily="18" charset="0"/>
              </a:rPr>
              <a:t>G,</a:t>
            </a:r>
            <a:r>
              <a:rPr lang="it-IT" sz="2400" dirty="0" smtClean="0">
                <a:latin typeface="Times New Roman" panose="02020603050405020304" pitchFamily="18" charset="0"/>
              </a:rPr>
              <a:t> il gioco dell’Evasione Fiscale e sia </a:t>
            </a:r>
            <a:r>
              <a:rPr lang="it-IT" sz="2400" i="1" dirty="0" smtClean="0">
                <a:latin typeface="Times New Roman" panose="02020603050405020304" pitchFamily="18" charset="0"/>
              </a:rPr>
              <a:t>G</a:t>
            </a:r>
            <a:r>
              <a:rPr lang="it-IT" sz="2400" baseline="30000" dirty="0" smtClean="0">
                <a:latin typeface="Times New Roman" panose="02020603050405020304" pitchFamily="18" charset="0"/>
                <a:cs typeface="Times New Roman" panose="02020603050405020304" pitchFamily="18" charset="0"/>
              </a:rPr>
              <a:t>(</a:t>
            </a:r>
            <a:r>
              <a:rPr lang="it-IT" sz="2400" i="1" baseline="30000" dirty="0" err="1" smtClean="0">
                <a:latin typeface="Times New Roman" panose="02020603050405020304" pitchFamily="18" charset="0"/>
                <a:cs typeface="Times New Roman" panose="02020603050405020304" pitchFamily="18" charset="0"/>
              </a:rPr>
              <a:t>r</a:t>
            </a:r>
            <a:r>
              <a:rPr lang="it-IT" sz="2400" baseline="30000" dirty="0" err="1" smtClean="0">
                <a:latin typeface="Times New Roman" panose="02020603050405020304" pitchFamily="18" charset="0"/>
                <a:cs typeface="Times New Roman" panose="02020603050405020304" pitchFamily="18" charset="0"/>
              </a:rPr>
              <a:t>,</a:t>
            </a:r>
            <a:r>
              <a:rPr lang="it-IT" sz="2400" i="1" baseline="30000" dirty="0" err="1" smtClean="0">
                <a:latin typeface="Times New Roman" panose="02020603050405020304" pitchFamily="18" charset="0"/>
                <a:cs typeface="Times New Roman" panose="02020603050405020304" pitchFamily="18" charset="0"/>
              </a:rPr>
              <a:t>t</a:t>
            </a:r>
            <a:r>
              <a:rPr lang="it-IT" sz="2400" baseline="30000" dirty="0" smtClean="0">
                <a:latin typeface="Times New Roman" panose="02020603050405020304" pitchFamily="18" charset="0"/>
                <a:cs typeface="Times New Roman" panose="02020603050405020304" pitchFamily="18" charset="0"/>
              </a:rPr>
              <a:t>)</a:t>
            </a:r>
            <a:r>
              <a:rPr lang="it-IT" sz="2400" dirty="0" smtClean="0">
                <a:latin typeface="Times New Roman" panose="02020603050405020304" pitchFamily="18" charset="0"/>
              </a:rPr>
              <a:t>(</a:t>
            </a:r>
            <a:r>
              <a:rPr lang="it-IT" sz="2400" i="1" dirty="0" smtClean="0">
                <a:latin typeface="Times New Roman" panose="02020603050405020304" pitchFamily="18" charset="0"/>
              </a:rPr>
              <a:t>∞</a:t>
            </a:r>
            <a:r>
              <a:rPr lang="it-IT" sz="2400" dirty="0" smtClean="0">
                <a:latin typeface="Times New Roman" panose="02020603050405020304" pitchFamily="18" charset="0"/>
              </a:rPr>
              <a:t>,</a:t>
            </a:r>
            <a:r>
              <a:rPr lang="el-GR" sz="2400" i="1" dirty="0" smtClean="0">
                <a:latin typeface="Times New Roman" panose="02020603050405020304" pitchFamily="18" charset="0"/>
                <a:cs typeface="Times New Roman" panose="02020603050405020304" pitchFamily="18" charset="0"/>
              </a:rPr>
              <a:t>δ</a:t>
            </a:r>
            <a:r>
              <a:rPr lang="it-IT" sz="2400" dirty="0" smtClean="0">
                <a:latin typeface="Times New Roman" panose="02020603050405020304" pitchFamily="18" charset="0"/>
              </a:rPr>
              <a:t>) il gioco ripetuto infinitamente con tasso di interesse.</a:t>
            </a:r>
          </a:p>
          <a:p>
            <a:pPr marL="0" indent="12700" algn="just">
              <a:lnSpc>
                <a:spcPct val="80000"/>
              </a:lnSpc>
              <a:buFontTx/>
              <a:buNone/>
            </a:pPr>
            <a:endParaRPr lang="it-IT" sz="2400" dirty="0" smtClean="0">
              <a:latin typeface="Times New Roman" panose="02020603050405020304" pitchFamily="18" charset="0"/>
            </a:endParaRPr>
          </a:p>
          <a:p>
            <a:pPr marL="0" indent="12700" algn="just" eaLnBrk="1" hangingPunct="1">
              <a:lnSpc>
                <a:spcPct val="80000"/>
              </a:lnSpc>
              <a:buFontTx/>
              <a:buNone/>
            </a:pPr>
            <a:r>
              <a:rPr lang="it-IT" sz="2400" dirty="0" smtClean="0">
                <a:latin typeface="Times New Roman" panose="02020603050405020304" pitchFamily="18" charset="0"/>
              </a:rPr>
              <a:t>Strategia </a:t>
            </a:r>
            <a:r>
              <a:rPr lang="it-IT" sz="2400" i="1" dirty="0" smtClean="0">
                <a:latin typeface="Times New Roman" panose="02020603050405020304" pitchFamily="18" charset="0"/>
              </a:rPr>
              <a:t>s</a:t>
            </a:r>
            <a:r>
              <a:rPr lang="it-IT" sz="2400" i="1" baseline="-25000" dirty="0" smtClean="0">
                <a:latin typeface="Times New Roman" panose="02020603050405020304" pitchFamily="18" charset="0"/>
              </a:rPr>
              <a:t>i  </a:t>
            </a:r>
            <a:r>
              <a:rPr lang="it-IT" sz="2400" dirty="0" smtClean="0">
                <a:latin typeface="Times New Roman" panose="02020603050405020304" pitchFamily="18" charset="0"/>
              </a:rPr>
              <a:t>del giocatore </a:t>
            </a:r>
            <a:r>
              <a:rPr lang="it-IT" sz="2400" i="1" dirty="0" smtClean="0">
                <a:latin typeface="Times New Roman" panose="02020603050405020304" pitchFamily="18" charset="0"/>
              </a:rPr>
              <a:t>i</a:t>
            </a:r>
            <a:r>
              <a:rPr lang="it-IT" sz="2400" dirty="0" smtClean="0">
                <a:latin typeface="Times New Roman" panose="02020603050405020304" pitchFamily="18" charset="0"/>
              </a:rPr>
              <a:t> (trigger </a:t>
            </a:r>
            <a:r>
              <a:rPr lang="it-IT" sz="2400" dirty="0" err="1" smtClean="0">
                <a:latin typeface="Times New Roman" panose="02020603050405020304" pitchFamily="18" charset="0"/>
              </a:rPr>
              <a:t>strategy</a:t>
            </a:r>
            <a:r>
              <a:rPr lang="it-IT" sz="2400" dirty="0" smtClean="0">
                <a:latin typeface="Times New Roman" panose="02020603050405020304" pitchFamily="18" charset="0"/>
              </a:rPr>
              <a:t>):</a:t>
            </a:r>
          </a:p>
          <a:p>
            <a:pPr marL="0" indent="12700" algn="just" eaLnBrk="1" hangingPunct="1">
              <a:lnSpc>
                <a:spcPct val="80000"/>
              </a:lnSpc>
              <a:buFontTx/>
              <a:buNone/>
            </a:pPr>
            <a:r>
              <a:rPr lang="it-IT" sz="2400" dirty="0" smtClean="0">
                <a:latin typeface="Times New Roman" panose="02020603050405020304" pitchFamily="18" charset="0"/>
              </a:rPr>
              <a:t>	- nel primo stadio gioca Non Evadere (per l’</a:t>
            </a:r>
            <a:r>
              <a:rPr lang="it-IT" sz="2400" i="1" dirty="0" smtClean="0">
                <a:latin typeface="Times New Roman" panose="02020603050405020304" pitchFamily="18" charset="0"/>
              </a:rPr>
              <a:t>esito 	collusivo</a:t>
            </a:r>
            <a:r>
              <a:rPr lang="it-IT" sz="2400" dirty="0" smtClean="0">
                <a:latin typeface="Times New Roman" panose="02020603050405020304" pitchFamily="18" charset="0"/>
              </a:rPr>
              <a:t>)</a:t>
            </a:r>
            <a:r>
              <a:rPr lang="it-IT" sz="2400" i="1" dirty="0" smtClean="0">
                <a:latin typeface="Times New Roman" panose="02020603050405020304" pitchFamily="18" charset="0"/>
              </a:rPr>
              <a:t>;</a:t>
            </a:r>
          </a:p>
          <a:p>
            <a:pPr marL="0" indent="12700" algn="just" eaLnBrk="1" hangingPunct="1">
              <a:lnSpc>
                <a:spcPct val="80000"/>
              </a:lnSpc>
              <a:buFontTx/>
              <a:buNone/>
            </a:pPr>
            <a:r>
              <a:rPr lang="it-IT" sz="2400" i="1" dirty="0" smtClean="0">
                <a:latin typeface="Times New Roman" panose="02020603050405020304" pitchFamily="18" charset="0"/>
              </a:rPr>
              <a:t>	- </a:t>
            </a:r>
            <a:r>
              <a:rPr lang="it-IT" sz="2400" dirty="0" smtClean="0">
                <a:latin typeface="Times New Roman" panose="02020603050405020304" pitchFamily="18" charset="0"/>
              </a:rPr>
              <a:t>nello stadio </a:t>
            </a:r>
            <a:r>
              <a:rPr lang="it-IT" sz="2400" i="1" dirty="0" smtClean="0">
                <a:latin typeface="Times New Roman" panose="02020603050405020304" pitchFamily="18" charset="0"/>
              </a:rPr>
              <a:t>t-</a:t>
            </a:r>
            <a:r>
              <a:rPr lang="it-IT" sz="2400" dirty="0" smtClean="0">
                <a:latin typeface="Times New Roman" panose="02020603050405020304" pitchFamily="18" charset="0"/>
              </a:rPr>
              <a:t>esimo (</a:t>
            </a:r>
            <a:r>
              <a:rPr lang="it-IT" sz="2400" i="1" dirty="0" smtClean="0">
                <a:latin typeface="Times New Roman" panose="02020603050405020304" pitchFamily="18" charset="0"/>
              </a:rPr>
              <a:t>t </a:t>
            </a:r>
            <a:r>
              <a:rPr lang="it-IT" sz="2400" dirty="0" smtClean="0">
                <a:latin typeface="Times New Roman" panose="02020603050405020304" pitchFamily="18" charset="0"/>
              </a:rPr>
              <a:t>&gt; 1)</a:t>
            </a:r>
            <a:r>
              <a:rPr lang="it-IT" sz="2400" i="1" dirty="0" smtClean="0">
                <a:latin typeface="Times New Roman" panose="02020603050405020304" pitchFamily="18" charset="0"/>
              </a:rPr>
              <a:t>:</a:t>
            </a:r>
            <a:r>
              <a:rPr lang="it-IT" sz="2400" dirty="0" smtClean="0">
                <a:latin typeface="Times New Roman" panose="02020603050405020304" pitchFamily="18" charset="0"/>
              </a:rPr>
              <a:t> se l’</a:t>
            </a:r>
            <a:r>
              <a:rPr lang="it-IT" sz="2400" i="1" dirty="0" smtClean="0">
                <a:latin typeface="Times New Roman" panose="02020603050405020304" pitchFamily="18" charset="0"/>
              </a:rPr>
              <a:t>esito</a:t>
            </a:r>
            <a:r>
              <a:rPr lang="it-IT" sz="2400" dirty="0" smtClean="0">
                <a:latin typeface="Times New Roman" panose="02020603050405020304" pitchFamily="18" charset="0"/>
              </a:rPr>
              <a:t> di tutti gli stadi 	precedenti è stato (Non Evadere, Non Evadere) allora 	gioca Non Evadere (per l</a:t>
            </a:r>
            <a:r>
              <a:rPr lang="it-IT" sz="2400" i="1" dirty="0" smtClean="0">
                <a:latin typeface="Times New Roman" panose="02020603050405020304" pitchFamily="18" charset="0"/>
              </a:rPr>
              <a:t>’esito collusivo</a:t>
            </a:r>
            <a:r>
              <a:rPr lang="it-IT" sz="2400" dirty="0" smtClean="0">
                <a:latin typeface="Times New Roman" panose="02020603050405020304" pitchFamily="18" charset="0"/>
              </a:rPr>
              <a:t>)</a:t>
            </a:r>
            <a:r>
              <a:rPr lang="it-IT" sz="2400" i="1" dirty="0" smtClean="0">
                <a:latin typeface="Times New Roman" panose="02020603050405020304" pitchFamily="18" charset="0"/>
              </a:rPr>
              <a:t>,</a:t>
            </a:r>
            <a:r>
              <a:rPr lang="it-IT" sz="2400" dirty="0" smtClean="0">
                <a:latin typeface="Times New Roman" panose="02020603050405020304" pitchFamily="18" charset="0"/>
              </a:rPr>
              <a:t> altrimenti gioca 	Evadere (per l’</a:t>
            </a:r>
            <a:r>
              <a:rPr lang="it-IT" sz="2400" i="1" dirty="0" smtClean="0">
                <a:latin typeface="Times New Roman" panose="02020603050405020304" pitchFamily="18" charset="0"/>
              </a:rPr>
              <a:t>esito di Nash</a:t>
            </a:r>
            <a:r>
              <a:rPr lang="it-IT" sz="2400" dirty="0" smtClean="0">
                <a:latin typeface="Times New Roman" panose="02020603050405020304" pitchFamily="18" charset="0"/>
              </a:rPr>
              <a:t>).</a:t>
            </a:r>
          </a:p>
          <a:p>
            <a:pPr marL="0" indent="12700" algn="just" eaLnBrk="1" hangingPunct="1">
              <a:lnSpc>
                <a:spcPct val="80000"/>
              </a:lnSpc>
              <a:buFontTx/>
              <a:buNone/>
            </a:pPr>
            <a:r>
              <a:rPr lang="it-IT" sz="2400" dirty="0" smtClean="0">
                <a:latin typeface="Times New Roman" panose="02020603050405020304" pitchFamily="18" charset="0"/>
              </a:rPr>
              <a:t>Se tutti i giocatori adottano tale </a:t>
            </a:r>
            <a:r>
              <a:rPr lang="it-IT" sz="2400" i="1" dirty="0" smtClean="0">
                <a:latin typeface="Times New Roman" panose="02020603050405020304" pitchFamily="18" charset="0"/>
              </a:rPr>
              <a:t>trigger </a:t>
            </a:r>
            <a:r>
              <a:rPr lang="it-IT" sz="2400" i="1" dirty="0" err="1" smtClean="0">
                <a:latin typeface="Times New Roman" panose="02020603050405020304" pitchFamily="18" charset="0"/>
              </a:rPr>
              <a:t>strategy</a:t>
            </a:r>
            <a:r>
              <a:rPr lang="it-IT" sz="2400" dirty="0" smtClean="0">
                <a:latin typeface="Times New Roman" panose="02020603050405020304" pitchFamily="18" charset="0"/>
              </a:rPr>
              <a:t> allora in ogni stadio i giocatori giocano (Non evadere</a:t>
            </a:r>
            <a:r>
              <a:rPr lang="it-IT" sz="2400" dirty="0" smtClean="0">
                <a:latin typeface="Times New Roman" panose="02020603050405020304" pitchFamily="18" charset="0"/>
              </a:rPr>
              <a:t>, Non </a:t>
            </a:r>
            <a:r>
              <a:rPr lang="it-IT" sz="2400" dirty="0" smtClean="0">
                <a:latin typeface="Times New Roman" panose="02020603050405020304" pitchFamily="18" charset="0"/>
              </a:rPr>
              <a:t>Evadere) cioè l’</a:t>
            </a:r>
            <a:r>
              <a:rPr lang="it-IT" sz="2400" i="1" dirty="0" smtClean="0">
                <a:latin typeface="Times New Roman" panose="02020603050405020304" pitchFamily="18" charset="0"/>
              </a:rPr>
              <a:t>esito collusivo </a:t>
            </a:r>
            <a:r>
              <a:rPr lang="it-IT" sz="2400" dirty="0" smtClean="0">
                <a:latin typeface="Times New Roman" panose="02020603050405020304" pitchFamily="18" charset="0"/>
              </a:rPr>
              <a:t>del gioco costituente.</a:t>
            </a:r>
          </a:p>
          <a:p>
            <a:pPr marL="0" indent="12700">
              <a:lnSpc>
                <a:spcPct val="80000"/>
              </a:lnSpc>
              <a:buFontTx/>
              <a:buNone/>
            </a:pPr>
            <a:endParaRPr lang="it-IT" sz="2400" dirty="0" smtClean="0">
              <a:latin typeface="Times New Roman" panose="02020603050405020304" pitchFamily="18" charset="0"/>
            </a:endParaRPr>
          </a:p>
        </p:txBody>
      </p:sp>
      <p:sp>
        <p:nvSpPr>
          <p:cNvPr id="29699" name="Rectangle 2"/>
          <p:cNvSpPr>
            <a:spLocks noGrp="1" noChangeArrowheads="1"/>
          </p:cNvSpPr>
          <p:nvPr>
            <p:ph type="title"/>
          </p:nvPr>
        </p:nvSpPr>
        <p:spPr>
          <a:xfrm>
            <a:off x="468313" y="549275"/>
            <a:ext cx="8229600" cy="1143000"/>
          </a:xfrm>
        </p:spPr>
        <p:txBody>
          <a:bodyPr/>
          <a:lstStyle/>
          <a:p>
            <a:pPr eaLnBrk="1" hangingPunct="1"/>
            <a:r>
              <a:rPr lang="it-IT" sz="3200" smtClean="0">
                <a:latin typeface="Times New Roman" panose="02020603050405020304" pitchFamily="18" charset="0"/>
              </a:rPr>
              <a:t>Applicazione al gioco dell’evasione fiscale: </a:t>
            </a:r>
            <a:br>
              <a:rPr lang="it-IT" sz="3200" smtClean="0">
                <a:latin typeface="Times New Roman" panose="02020603050405020304" pitchFamily="18" charset="0"/>
              </a:rPr>
            </a:br>
            <a:r>
              <a:rPr lang="it-IT" sz="3200" smtClean="0">
                <a:latin typeface="Times New Roman" panose="02020603050405020304" pitchFamily="18" charset="0"/>
              </a:rPr>
              <a:t>via di uscita con tasso di interesse</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ctrTitle"/>
          </p:nvPr>
        </p:nvSpPr>
        <p:spPr>
          <a:xfrm>
            <a:off x="684213" y="333375"/>
            <a:ext cx="7772400" cy="1470025"/>
          </a:xfrm>
        </p:spPr>
        <p:txBody>
          <a:bodyPr/>
          <a:lstStyle/>
          <a:p>
            <a:pPr eaLnBrk="1" hangingPunct="1"/>
            <a:r>
              <a:rPr lang="it-IT" sz="3200" smtClean="0">
                <a:latin typeface="Times New Roman" panose="02020603050405020304" pitchFamily="18" charset="0"/>
              </a:rPr>
              <a:t>Applicazione al gioco dell’evasione fiscale: via di uscita con tasso di interesse</a:t>
            </a:r>
          </a:p>
        </p:txBody>
      </p:sp>
      <p:sp>
        <p:nvSpPr>
          <p:cNvPr id="30723" name="Rectangle 3"/>
          <p:cNvSpPr>
            <a:spLocks noGrp="1" noChangeArrowheads="1"/>
          </p:cNvSpPr>
          <p:nvPr>
            <p:ph type="subTitle" idx="1"/>
          </p:nvPr>
        </p:nvSpPr>
        <p:spPr>
          <a:xfrm>
            <a:off x="755650" y="1700213"/>
            <a:ext cx="7848600" cy="4608512"/>
          </a:xfrm>
        </p:spPr>
        <p:txBody>
          <a:bodyPr/>
          <a:lstStyle/>
          <a:p>
            <a:pPr algn="just" eaLnBrk="1" hangingPunct="1"/>
            <a:endParaRPr lang="it-IT" smtClean="0">
              <a:latin typeface="Times New Roman" panose="02020603050405020304" pitchFamily="18" charset="0"/>
            </a:endParaRPr>
          </a:p>
          <a:p>
            <a:pPr algn="just" eaLnBrk="1" hangingPunct="1"/>
            <a:r>
              <a:rPr lang="it-IT" sz="2800" smtClean="0">
                <a:latin typeface="Times New Roman" panose="02020603050405020304" pitchFamily="18" charset="0"/>
              </a:rPr>
              <a:t>La condizione affinché sia possibile attuare il gioco </a:t>
            </a:r>
            <a:r>
              <a:rPr lang="it-IT" sz="2800" i="1" smtClean="0">
                <a:latin typeface="Times New Roman" panose="02020603050405020304" pitchFamily="18" charset="0"/>
              </a:rPr>
              <a:t>G</a:t>
            </a:r>
            <a:r>
              <a:rPr lang="it-IT" sz="2800" baseline="30000" smtClean="0">
                <a:latin typeface="Times New Roman" panose="02020603050405020304" pitchFamily="18" charset="0"/>
                <a:cs typeface="Times New Roman" panose="02020603050405020304" pitchFamily="18" charset="0"/>
              </a:rPr>
              <a:t>(</a:t>
            </a:r>
            <a:r>
              <a:rPr lang="it-IT" sz="2800" i="1" baseline="30000" smtClean="0">
                <a:latin typeface="Times New Roman" panose="02020603050405020304" pitchFamily="18" charset="0"/>
                <a:cs typeface="Times New Roman" panose="02020603050405020304" pitchFamily="18" charset="0"/>
              </a:rPr>
              <a:t>r</a:t>
            </a:r>
            <a:r>
              <a:rPr lang="it-IT" sz="2800" baseline="30000" smtClean="0">
                <a:latin typeface="Times New Roman" panose="02020603050405020304" pitchFamily="18" charset="0"/>
                <a:cs typeface="Times New Roman" panose="02020603050405020304" pitchFamily="18" charset="0"/>
              </a:rPr>
              <a:t>,</a:t>
            </a:r>
            <a:r>
              <a:rPr lang="it-IT" sz="2800" i="1" baseline="30000" smtClean="0">
                <a:latin typeface="Times New Roman" panose="02020603050405020304" pitchFamily="18" charset="0"/>
                <a:cs typeface="Times New Roman" panose="02020603050405020304" pitchFamily="18" charset="0"/>
              </a:rPr>
              <a:t>t</a:t>
            </a:r>
            <a:r>
              <a:rPr lang="it-IT" sz="2800" baseline="30000" smtClean="0">
                <a:latin typeface="Times New Roman" panose="02020603050405020304" pitchFamily="18" charset="0"/>
                <a:cs typeface="Times New Roman" panose="02020603050405020304" pitchFamily="18" charset="0"/>
              </a:rPr>
              <a:t>) </a:t>
            </a:r>
            <a:r>
              <a:rPr lang="it-IT" sz="2800" smtClean="0">
                <a:latin typeface="Times New Roman" panose="02020603050405020304" pitchFamily="18" charset="0"/>
              </a:rPr>
              <a:t>(</a:t>
            </a:r>
            <a:r>
              <a:rPr lang="it-IT" sz="2800" i="1" smtClean="0">
                <a:latin typeface="Times New Roman" panose="02020603050405020304" pitchFamily="18" charset="0"/>
              </a:rPr>
              <a:t>∞</a:t>
            </a:r>
            <a:r>
              <a:rPr lang="it-IT" sz="2800" smtClean="0">
                <a:latin typeface="Times New Roman" panose="02020603050405020304" pitchFamily="18" charset="0"/>
              </a:rPr>
              <a:t>,</a:t>
            </a:r>
            <a:r>
              <a:rPr lang="el-GR" sz="2800" i="1" smtClean="0">
                <a:latin typeface="Times New Roman" panose="02020603050405020304" pitchFamily="18" charset="0"/>
                <a:cs typeface="Times New Roman" panose="02020603050405020304" pitchFamily="18" charset="0"/>
              </a:rPr>
              <a:t>δ</a:t>
            </a:r>
            <a:r>
              <a:rPr lang="it-IT" sz="2800" smtClean="0">
                <a:latin typeface="Times New Roman" panose="02020603050405020304" pitchFamily="18" charset="0"/>
              </a:rPr>
              <a:t>) nella realtà, in accordo con la definizione dei giochi ripetuti infinitamente, è che:</a:t>
            </a:r>
          </a:p>
          <a:p>
            <a:pPr algn="just" eaLnBrk="1" hangingPunct="1"/>
            <a:endParaRPr lang="it-IT" sz="2800" b="1" smtClean="0">
              <a:latin typeface="Times New Roman" panose="02020603050405020304" pitchFamily="18" charset="0"/>
            </a:endParaRPr>
          </a:p>
          <a:p>
            <a:pPr algn="just" eaLnBrk="1" hangingPunct="1"/>
            <a:r>
              <a:rPr lang="it-IT" sz="2800" b="1" smtClean="0">
                <a:latin typeface="Times New Roman" panose="02020603050405020304" pitchFamily="18" charset="0"/>
              </a:rPr>
              <a:t>Condizione 1</a:t>
            </a:r>
            <a:r>
              <a:rPr lang="it-IT" sz="2800" smtClean="0">
                <a:latin typeface="Times New Roman" panose="02020603050405020304" pitchFamily="18" charset="0"/>
              </a:rPr>
              <a:t>: I Contribuenti devono conoscere, prima di giocare ad ogni stadio, l’esito di tutti gli stadi precedenti.</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ctrTitle"/>
          </p:nvPr>
        </p:nvSpPr>
        <p:spPr>
          <a:xfrm>
            <a:off x="684213" y="333375"/>
            <a:ext cx="7772400" cy="1470025"/>
          </a:xfrm>
        </p:spPr>
        <p:txBody>
          <a:bodyPr/>
          <a:lstStyle/>
          <a:p>
            <a:pPr eaLnBrk="1" hangingPunct="1"/>
            <a:r>
              <a:rPr lang="it-IT" sz="4000" dirty="0" smtClean="0">
                <a:latin typeface="Times New Roman" panose="02020603050405020304" pitchFamily="18" charset="0"/>
              </a:rPr>
              <a:t>Supporto alle decisioni</a:t>
            </a:r>
          </a:p>
        </p:txBody>
      </p:sp>
      <p:sp>
        <p:nvSpPr>
          <p:cNvPr id="31747" name="Rectangle 3"/>
          <p:cNvSpPr>
            <a:spLocks noGrp="1" noChangeArrowheads="1"/>
          </p:cNvSpPr>
          <p:nvPr>
            <p:ph type="subTitle" idx="1"/>
          </p:nvPr>
        </p:nvSpPr>
        <p:spPr>
          <a:xfrm>
            <a:off x="755650" y="1700213"/>
            <a:ext cx="7848600" cy="4608512"/>
          </a:xfrm>
        </p:spPr>
        <p:txBody>
          <a:bodyPr/>
          <a:lstStyle/>
          <a:p>
            <a:pPr algn="just" eaLnBrk="1" hangingPunct="1">
              <a:lnSpc>
                <a:spcPct val="90000"/>
              </a:lnSpc>
            </a:pPr>
            <a:r>
              <a:rPr lang="it-IT" smtClean="0">
                <a:latin typeface="Times New Roman" panose="02020603050405020304" pitchFamily="18" charset="0"/>
              </a:rPr>
              <a:t>La Condizione 1 si traduce nella realtà nelle due seguenti condizioni:</a:t>
            </a:r>
          </a:p>
          <a:p>
            <a:pPr algn="just" eaLnBrk="1" hangingPunct="1">
              <a:lnSpc>
                <a:spcPct val="90000"/>
              </a:lnSpc>
            </a:pPr>
            <a:endParaRPr lang="it-IT" b="1" smtClean="0">
              <a:latin typeface="Times New Roman" panose="02020603050405020304" pitchFamily="18" charset="0"/>
            </a:endParaRPr>
          </a:p>
          <a:p>
            <a:pPr algn="just" eaLnBrk="1" hangingPunct="1">
              <a:lnSpc>
                <a:spcPct val="90000"/>
              </a:lnSpc>
              <a:buFontTx/>
              <a:buChar char="•"/>
            </a:pPr>
            <a:r>
              <a:rPr lang="it-IT" b="1" smtClean="0">
                <a:latin typeface="Times New Roman" panose="02020603050405020304" pitchFamily="18" charset="0"/>
              </a:rPr>
              <a:t> Condizione A</a:t>
            </a:r>
            <a:r>
              <a:rPr lang="it-IT" smtClean="0">
                <a:latin typeface="Times New Roman" panose="02020603050405020304" pitchFamily="18" charset="0"/>
              </a:rPr>
              <a:t>: Il Fisco deve controllare prima di ogni stadio se nello stadio precedente i Contribuenti hanno evaso oppure no.</a:t>
            </a:r>
          </a:p>
          <a:p>
            <a:pPr algn="just" eaLnBrk="1" hangingPunct="1">
              <a:lnSpc>
                <a:spcPct val="90000"/>
              </a:lnSpc>
              <a:buFontTx/>
              <a:buChar char="•"/>
            </a:pPr>
            <a:endParaRPr lang="it-IT" b="1" smtClean="0">
              <a:latin typeface="Times New Roman" panose="02020603050405020304" pitchFamily="18" charset="0"/>
            </a:endParaRPr>
          </a:p>
          <a:p>
            <a:pPr algn="just" eaLnBrk="1" hangingPunct="1">
              <a:lnSpc>
                <a:spcPct val="90000"/>
              </a:lnSpc>
              <a:buFontTx/>
              <a:buChar char="•"/>
            </a:pPr>
            <a:r>
              <a:rPr lang="it-IT" b="1" smtClean="0">
                <a:latin typeface="Times New Roman" panose="02020603050405020304" pitchFamily="18" charset="0"/>
              </a:rPr>
              <a:t> Condizione B</a:t>
            </a:r>
            <a:r>
              <a:rPr lang="it-IT" smtClean="0">
                <a:latin typeface="Times New Roman" panose="02020603050405020304" pitchFamily="18" charset="0"/>
              </a:rPr>
              <a:t>: L’esito del controllo del Fisco deve essere noto a tutti i Contribuenti.</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p:txBody>
          <a:bodyPr/>
          <a:lstStyle/>
          <a:p>
            <a:pPr eaLnBrk="1" hangingPunct="1"/>
            <a:r>
              <a:rPr lang="it-IT" sz="4000" u="sng" smtClean="0">
                <a:latin typeface="Times New Roman" panose="02020603050405020304" pitchFamily="18" charset="0"/>
              </a:rPr>
              <a:t>Studio della Condizione A</a:t>
            </a:r>
          </a:p>
        </p:txBody>
      </p:sp>
      <p:sp>
        <p:nvSpPr>
          <p:cNvPr id="36867" name="Rectangle 3"/>
          <p:cNvSpPr>
            <a:spLocks noGrp="1" noChangeArrowheads="1"/>
          </p:cNvSpPr>
          <p:nvPr>
            <p:ph type="body" sz="half" idx="1"/>
          </p:nvPr>
        </p:nvSpPr>
        <p:spPr/>
        <p:txBody>
          <a:bodyPr/>
          <a:lstStyle/>
          <a:p>
            <a:pPr algn="just" eaLnBrk="1" hangingPunct="1">
              <a:lnSpc>
                <a:spcPct val="80000"/>
              </a:lnSpc>
              <a:buFontTx/>
              <a:buNone/>
            </a:pPr>
            <a:r>
              <a:rPr lang="it-IT" sz="2000" u="sng" smtClean="0">
                <a:latin typeface="Times New Roman" panose="02020603050405020304" pitchFamily="18" charset="0"/>
              </a:rPr>
              <a:t>Nella Realtà</a:t>
            </a:r>
            <a:endParaRPr lang="it-IT" sz="2000" smtClean="0">
              <a:latin typeface="Times New Roman" panose="02020603050405020304" pitchFamily="18" charset="0"/>
            </a:endParaRPr>
          </a:p>
          <a:p>
            <a:pPr algn="just" eaLnBrk="1" hangingPunct="1">
              <a:lnSpc>
                <a:spcPct val="80000"/>
              </a:lnSpc>
              <a:buFontTx/>
              <a:buNone/>
            </a:pPr>
            <a:r>
              <a:rPr lang="it-IT" sz="2000" smtClean="0">
                <a:latin typeface="Times New Roman" panose="02020603050405020304" pitchFamily="18" charset="0"/>
              </a:rPr>
              <a:t>Possiamo affermare che oggi i controlli e le relative sanzioni avvengono dopo svariati anni che in media vanno dai 2 ai 5 anni.</a:t>
            </a:r>
          </a:p>
          <a:p>
            <a:pPr algn="just" eaLnBrk="1" hangingPunct="1">
              <a:lnSpc>
                <a:spcPct val="80000"/>
              </a:lnSpc>
            </a:pPr>
            <a:endParaRPr lang="it-IT" sz="2000" smtClean="0">
              <a:latin typeface="Times New Roman" panose="02020603050405020304" pitchFamily="18" charset="0"/>
            </a:endParaRPr>
          </a:p>
          <a:p>
            <a:pPr algn="just" eaLnBrk="1" hangingPunct="1">
              <a:lnSpc>
                <a:spcPct val="80000"/>
              </a:lnSpc>
              <a:buFontTx/>
              <a:buNone/>
            </a:pPr>
            <a:r>
              <a:rPr lang="it-IT" sz="2000" smtClean="0">
                <a:latin typeface="Times New Roman" panose="02020603050405020304" pitchFamily="18" charset="0"/>
              </a:rPr>
              <a:t>Ciò avviene soprattutto per i molteplici metodi che il Fisco utilizza, tra cui possiamo elencare:</a:t>
            </a:r>
          </a:p>
          <a:p>
            <a:pPr algn="just" eaLnBrk="1" hangingPunct="1">
              <a:lnSpc>
                <a:spcPct val="80000"/>
              </a:lnSpc>
              <a:buFontTx/>
              <a:buNone/>
            </a:pPr>
            <a:r>
              <a:rPr lang="it-IT" sz="2000" i="1" smtClean="0">
                <a:latin typeface="Times New Roman" panose="02020603050405020304" pitchFamily="18" charset="0"/>
              </a:rPr>
              <a:t>Blitz, Segnalazioni dirette da parte dei cittadini, Redditometro, Banca dati, Accertamento esecutivo, Tracciabilità, Tutoraggio, Spesometro, Studi di settore, Controlli incrociati Clienti-Fornitori.</a:t>
            </a:r>
          </a:p>
          <a:p>
            <a:pPr algn="just" eaLnBrk="1" hangingPunct="1">
              <a:lnSpc>
                <a:spcPct val="80000"/>
              </a:lnSpc>
              <a:buFontTx/>
              <a:buChar char="-"/>
            </a:pPr>
            <a:endParaRPr lang="it-IT" sz="1600" i="1" smtClean="0">
              <a:latin typeface="Times New Roman" panose="02020603050405020304" pitchFamily="18" charset="0"/>
            </a:endParaRPr>
          </a:p>
        </p:txBody>
      </p:sp>
      <p:sp>
        <p:nvSpPr>
          <p:cNvPr id="32772" name="Rectangle 4"/>
          <p:cNvSpPr>
            <a:spLocks noGrp="1" noChangeArrowheads="1"/>
          </p:cNvSpPr>
          <p:nvPr>
            <p:ph type="body" sz="half" idx="2"/>
          </p:nvPr>
        </p:nvSpPr>
        <p:spPr/>
        <p:txBody>
          <a:bodyPr/>
          <a:lstStyle/>
          <a:p>
            <a:pPr marL="0" indent="12700" eaLnBrk="1" hangingPunct="1">
              <a:lnSpc>
                <a:spcPct val="80000"/>
              </a:lnSpc>
              <a:buFontTx/>
              <a:buNone/>
            </a:pPr>
            <a:r>
              <a:rPr lang="it-IT" sz="2000" u="sng" dirty="0" smtClean="0">
                <a:latin typeface="Times New Roman" panose="02020603050405020304" pitchFamily="18" charset="0"/>
              </a:rPr>
              <a:t>Nel nostro modello</a:t>
            </a:r>
          </a:p>
          <a:p>
            <a:pPr marL="0" indent="12700" algn="just" eaLnBrk="1" hangingPunct="1">
              <a:lnSpc>
                <a:spcPct val="80000"/>
              </a:lnSpc>
              <a:buFontTx/>
              <a:buNone/>
            </a:pPr>
            <a:r>
              <a:rPr lang="it-IT" sz="2000" dirty="0" smtClean="0">
                <a:latin typeface="Times New Roman" panose="02020603050405020304" pitchFamily="18" charset="0"/>
              </a:rPr>
              <a:t>I </a:t>
            </a:r>
            <a:r>
              <a:rPr lang="it-IT" sz="2000" dirty="0" smtClean="0">
                <a:latin typeface="Times New Roman" panose="02020603050405020304" pitchFamily="18" charset="0"/>
              </a:rPr>
              <a:t>controlli del Fisco dovrebbero essere effettuati prima dello stadio successivo del nostro gioco. </a:t>
            </a:r>
          </a:p>
          <a:p>
            <a:pPr marL="0" indent="12700" algn="just" eaLnBrk="1" hangingPunct="1">
              <a:lnSpc>
                <a:spcPct val="80000"/>
              </a:lnSpc>
              <a:buFontTx/>
              <a:buNone/>
            </a:pPr>
            <a:endParaRPr lang="it-IT" sz="2000" dirty="0" smtClean="0">
              <a:latin typeface="Times New Roman" panose="02020603050405020304" pitchFamily="18" charset="0"/>
            </a:endParaRPr>
          </a:p>
          <a:p>
            <a:pPr marL="0" indent="12700" algn="just" eaLnBrk="1" hangingPunct="1">
              <a:lnSpc>
                <a:spcPct val="80000"/>
              </a:lnSpc>
              <a:buFontTx/>
              <a:buNone/>
            </a:pPr>
            <a:r>
              <a:rPr lang="it-IT" sz="2000" dirty="0" smtClean="0">
                <a:latin typeface="Times New Roman" panose="02020603050405020304" pitchFamily="18" charset="0"/>
              </a:rPr>
              <a:t>A </a:t>
            </a:r>
            <a:r>
              <a:rPr lang="it-IT" sz="2000" dirty="0" smtClean="0">
                <a:latin typeface="Times New Roman" panose="02020603050405020304" pitchFamily="18" charset="0"/>
              </a:rPr>
              <a:t>questo fine sembra necessaria una semplificazione del metodo contributivo, che possa semplificare a sua volta il lavoro di controllo del Fisco, in modo da coinvolgere meno variabili possibili o comunque in modo tale da permettere al Fisco di effettuare controlli veloci ed efficaci.</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323850" y="260350"/>
            <a:ext cx="8229600" cy="1143000"/>
          </a:xfrm>
        </p:spPr>
        <p:txBody>
          <a:bodyPr/>
          <a:lstStyle/>
          <a:p>
            <a:pPr eaLnBrk="1" hangingPunct="1"/>
            <a:r>
              <a:rPr lang="it-IT" sz="4000" u="sng" smtClean="0">
                <a:latin typeface="Times New Roman" panose="02020603050405020304" pitchFamily="18" charset="0"/>
              </a:rPr>
              <a:t>Studio della Condizione B</a:t>
            </a:r>
          </a:p>
        </p:txBody>
      </p:sp>
      <p:sp>
        <p:nvSpPr>
          <p:cNvPr id="33795" name="Rectangle 4"/>
          <p:cNvSpPr>
            <a:spLocks noGrp="1" noChangeArrowheads="1"/>
          </p:cNvSpPr>
          <p:nvPr>
            <p:ph type="body" sz="half" idx="1"/>
          </p:nvPr>
        </p:nvSpPr>
        <p:spPr>
          <a:xfrm>
            <a:off x="468313" y="1628775"/>
            <a:ext cx="4038600" cy="4525963"/>
          </a:xfrm>
        </p:spPr>
        <p:txBody>
          <a:bodyPr/>
          <a:lstStyle/>
          <a:p>
            <a:pPr marL="0" indent="12700" algn="just" eaLnBrk="1" hangingPunct="1">
              <a:lnSpc>
                <a:spcPct val="90000"/>
              </a:lnSpc>
              <a:buFontTx/>
              <a:buNone/>
            </a:pPr>
            <a:r>
              <a:rPr lang="it-IT" u="sng" smtClean="0">
                <a:latin typeface="Times New Roman" panose="02020603050405020304" pitchFamily="18" charset="0"/>
              </a:rPr>
              <a:t>Nella realtà</a:t>
            </a:r>
            <a:endParaRPr lang="it-IT" i="1" u="sng" smtClean="0">
              <a:latin typeface="Times New Roman" panose="02020603050405020304" pitchFamily="18" charset="0"/>
            </a:endParaRPr>
          </a:p>
          <a:p>
            <a:pPr marL="0" indent="12700" algn="just" eaLnBrk="1" hangingPunct="1">
              <a:lnSpc>
                <a:spcPct val="90000"/>
              </a:lnSpc>
              <a:buFontTx/>
              <a:buNone/>
            </a:pPr>
            <a:r>
              <a:rPr lang="it-IT" smtClean="0">
                <a:latin typeface="Times New Roman" panose="02020603050405020304" pitchFamily="18" charset="0"/>
              </a:rPr>
              <a:t>Il Fisco non può rendere pubblici i nomi degli evasori fiscali poiché esistono leggi della privacy che lo vietano, quindi i contribuenti non possono conoscere le strategie adottate dagli altri contribuenti nello stadio precedente.</a:t>
            </a:r>
          </a:p>
        </p:txBody>
      </p:sp>
      <p:sp>
        <p:nvSpPr>
          <p:cNvPr id="33796" name="Rectangle 5"/>
          <p:cNvSpPr>
            <a:spLocks noGrp="1" noChangeArrowheads="1"/>
          </p:cNvSpPr>
          <p:nvPr>
            <p:ph type="body" sz="half" idx="2"/>
          </p:nvPr>
        </p:nvSpPr>
        <p:spPr/>
        <p:txBody>
          <a:bodyPr/>
          <a:lstStyle/>
          <a:p>
            <a:pPr marL="0" indent="12700" algn="just" eaLnBrk="1" hangingPunct="1">
              <a:lnSpc>
                <a:spcPct val="90000"/>
              </a:lnSpc>
              <a:buFontTx/>
              <a:buNone/>
            </a:pPr>
            <a:r>
              <a:rPr lang="it-IT" u="sng" dirty="0" smtClean="0">
                <a:latin typeface="Times New Roman" panose="02020603050405020304" pitchFamily="18" charset="0"/>
              </a:rPr>
              <a:t>Nel nostro modello</a:t>
            </a:r>
          </a:p>
          <a:p>
            <a:pPr marL="0" indent="12700" algn="just" eaLnBrk="1" hangingPunct="1">
              <a:lnSpc>
                <a:spcPct val="90000"/>
              </a:lnSpc>
              <a:buNone/>
            </a:pPr>
            <a:r>
              <a:rPr lang="it-IT" dirty="0" smtClean="0">
                <a:latin typeface="Times New Roman" panose="02020603050405020304" pitchFamily="18" charset="0"/>
              </a:rPr>
              <a:t>Il Fisco dovrebbe rendere </a:t>
            </a:r>
            <a:r>
              <a:rPr lang="it-IT" dirty="0" smtClean="0">
                <a:latin typeface="Times New Roman" panose="02020603050405020304" pitchFamily="18" charset="0"/>
              </a:rPr>
              <a:t>pubblici i risultati dei </a:t>
            </a:r>
            <a:r>
              <a:rPr lang="it-IT" dirty="0" smtClean="0">
                <a:latin typeface="Times New Roman" panose="02020603050405020304" pitchFamily="18" charset="0"/>
              </a:rPr>
              <a:t>controlli, per permettere ai contribuenti </a:t>
            </a:r>
            <a:r>
              <a:rPr lang="it-IT" dirty="0">
                <a:latin typeface="Times New Roman" panose="02020603050405020304" pitchFamily="18" charset="0"/>
              </a:rPr>
              <a:t>di conoscere le strategie </a:t>
            </a:r>
            <a:r>
              <a:rPr lang="it-IT" dirty="0" smtClean="0">
                <a:latin typeface="Times New Roman" panose="02020603050405020304" pitchFamily="18" charset="0"/>
              </a:rPr>
              <a:t>adottate nello </a:t>
            </a:r>
            <a:r>
              <a:rPr lang="it-IT" dirty="0">
                <a:latin typeface="Times New Roman" panose="02020603050405020304" pitchFamily="18" charset="0"/>
              </a:rPr>
              <a:t>stadio precedente.</a:t>
            </a:r>
          </a:p>
          <a:p>
            <a:pPr marL="0" indent="12700" algn="just" eaLnBrk="1" hangingPunct="1">
              <a:lnSpc>
                <a:spcPct val="90000"/>
              </a:lnSpc>
              <a:buFontTx/>
              <a:buNone/>
            </a:pPr>
            <a:r>
              <a:rPr lang="it-IT" dirty="0" smtClean="0">
                <a:latin typeface="Times New Roman" panose="02020603050405020304" pitchFamily="18" charset="0"/>
              </a:rPr>
              <a:t> </a:t>
            </a:r>
          </a:p>
          <a:p>
            <a:pPr marL="0" indent="12700" algn="just" eaLnBrk="1" hangingPunct="1">
              <a:lnSpc>
                <a:spcPct val="90000"/>
              </a:lnSpc>
              <a:buFontTx/>
              <a:buNone/>
            </a:pPr>
            <a:r>
              <a:rPr lang="it-IT" dirty="0" smtClean="0">
                <a:latin typeface="Times New Roman" panose="02020603050405020304" pitchFamily="18" charset="0"/>
              </a:rPr>
              <a:t>A questo fine sembra necessaria una modifica della </a:t>
            </a:r>
            <a:r>
              <a:rPr lang="it-IT" dirty="0" smtClean="0">
                <a:latin typeface="Times New Roman" panose="02020603050405020304" pitchFamily="18" charset="0"/>
              </a:rPr>
              <a:t>legge sulla </a:t>
            </a:r>
            <a:r>
              <a:rPr lang="it-IT" dirty="0" smtClean="0">
                <a:latin typeface="Times New Roman" panose="02020603050405020304" pitchFamily="18" charset="0"/>
              </a:rPr>
              <a:t>privacy. </a:t>
            </a:r>
            <a:endParaRPr lang="it-IT" dirty="0" smtClean="0">
              <a:latin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3"/>
          <p:cNvSpPr>
            <a:spLocks noGrp="1" noChangeArrowheads="1"/>
          </p:cNvSpPr>
          <p:nvPr>
            <p:ph type="body" idx="1"/>
          </p:nvPr>
        </p:nvSpPr>
        <p:spPr>
          <a:xfrm>
            <a:off x="468313" y="1268413"/>
            <a:ext cx="8229600" cy="4525962"/>
          </a:xfrm>
        </p:spPr>
        <p:txBody>
          <a:bodyPr/>
          <a:lstStyle/>
          <a:p>
            <a:pPr algn="ctr">
              <a:buFontTx/>
              <a:buNone/>
            </a:pPr>
            <a:endParaRPr lang="it-IT" smtClean="0">
              <a:latin typeface="Times New Roman" panose="02020603050405020304" pitchFamily="18" charset="0"/>
            </a:endParaRPr>
          </a:p>
          <a:p>
            <a:pPr algn="ctr">
              <a:buFontTx/>
              <a:buNone/>
            </a:pPr>
            <a:endParaRPr lang="it-IT" smtClean="0">
              <a:latin typeface="Times New Roman" panose="02020603050405020304" pitchFamily="18" charset="0"/>
            </a:endParaRPr>
          </a:p>
          <a:p>
            <a:pPr algn="ctr">
              <a:buFontTx/>
              <a:buNone/>
            </a:pPr>
            <a:endParaRPr lang="it-IT" smtClean="0">
              <a:latin typeface="Times New Roman" panose="02020603050405020304" pitchFamily="18" charset="0"/>
            </a:endParaRPr>
          </a:p>
          <a:p>
            <a:pPr algn="ctr">
              <a:buFontTx/>
              <a:buNone/>
            </a:pPr>
            <a:r>
              <a:rPr lang="it-IT" sz="4400" smtClean="0">
                <a:latin typeface="Times New Roman" panose="02020603050405020304" pitchFamily="18" charset="0"/>
              </a:rPr>
              <a:t>Grazie per l’attenzione</a:t>
            </a:r>
          </a:p>
        </p:txBody>
      </p:sp>
    </p:spTree>
  </p:cSld>
  <p:clrMapOvr>
    <a:masterClrMapping/>
  </p:clrMapOvr>
</p:sld>
</file>

<file path=ppt/theme/theme1.xml><?xml version="1.0" encoding="utf-8"?>
<a:theme xmlns:a="http://schemas.openxmlformats.org/drawingml/2006/main" name="Struttura predefinita">
  <a:themeElements>
    <a:clrScheme name="Struttura predefinit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Struttura predefinita">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342900" marR="0" indent="-342900" algn="l" defTabSz="914400" rtl="0" eaLnBrk="1" fontAlgn="base" latinLnBrk="0" hangingPunct="1">
          <a:lnSpc>
            <a:spcPct val="100000"/>
          </a:lnSpc>
          <a:spcBef>
            <a:spcPct val="20000"/>
          </a:spcBef>
          <a:spcAft>
            <a:spcPct val="0"/>
          </a:spcAft>
          <a:buClrTx/>
          <a:buSzTx/>
          <a:buFontTx/>
          <a:buNone/>
          <a:tabLst/>
          <a:defRPr kumimoji="0" lang="it-IT" sz="3200" b="0" i="0" u="none" strike="noStrike" cap="none" normalizeH="0" baseline="0" smtClean="0">
            <a:ln>
              <a:noFill/>
            </a:ln>
            <a:solidFill>
              <a:schemeClr val="tx1"/>
            </a:solidFill>
            <a:effectLst/>
            <a:latin typeface="Times New Roman" pitchFamily="18" charset="0"/>
            <a:cs typeface="Arial"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342900" marR="0" indent="-342900" algn="l" defTabSz="914400" rtl="0" eaLnBrk="1" fontAlgn="base" latinLnBrk="0" hangingPunct="1">
          <a:lnSpc>
            <a:spcPct val="100000"/>
          </a:lnSpc>
          <a:spcBef>
            <a:spcPct val="20000"/>
          </a:spcBef>
          <a:spcAft>
            <a:spcPct val="0"/>
          </a:spcAft>
          <a:buClrTx/>
          <a:buSzTx/>
          <a:buFontTx/>
          <a:buNone/>
          <a:tabLst/>
          <a:defRPr kumimoji="0" lang="it-IT" sz="3200" b="0" i="0" u="none" strike="noStrike" cap="none" normalizeH="0" baseline="0" smtClean="0">
            <a:ln>
              <a:noFill/>
            </a:ln>
            <a:solidFill>
              <a:schemeClr val="tx1"/>
            </a:solidFill>
            <a:effectLst/>
            <a:latin typeface="Times New Roman" pitchFamily="18" charset="0"/>
            <a:cs typeface="Arial" charset="0"/>
          </a:defRPr>
        </a:defPPr>
      </a:lstStyle>
    </a:lnDef>
  </a:objectDefaults>
  <a:extraClrSchemeLst>
    <a:extraClrScheme>
      <a:clrScheme name="Struttura predefinit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Struttura predefinita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Struttura predefinita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Struttura predefinita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Struttura predefinita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Struttura predefinita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Struttura predefinita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Struttura predefinita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Struttura predefinita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Struttura predefinita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Struttura predefinita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Struttura predefinita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2178</TotalTime>
  <Words>1896</Words>
  <Application>Microsoft Office PowerPoint</Application>
  <PresentationFormat>Presentazione su schermo (4:3)</PresentationFormat>
  <Paragraphs>258</Paragraphs>
  <Slides>33</Slides>
  <Notes>33</Notes>
  <HiddenSlides>0</HiddenSlides>
  <MMClips>0</MMClips>
  <ScaleCrop>false</ScaleCrop>
  <HeadingPairs>
    <vt:vector size="6" baseType="variant">
      <vt:variant>
        <vt:lpstr>Tema</vt:lpstr>
      </vt:variant>
      <vt:variant>
        <vt:i4>1</vt:i4>
      </vt:variant>
      <vt:variant>
        <vt:lpstr>Server OLE incorporati</vt:lpstr>
      </vt:variant>
      <vt:variant>
        <vt:i4>1</vt:i4>
      </vt:variant>
      <vt:variant>
        <vt:lpstr>Titoli diapositive</vt:lpstr>
      </vt:variant>
      <vt:variant>
        <vt:i4>33</vt:i4>
      </vt:variant>
    </vt:vector>
  </HeadingPairs>
  <TitlesOfParts>
    <vt:vector size="35" baseType="lpstr">
      <vt:lpstr>Struttura predefinita</vt:lpstr>
      <vt:lpstr>Documento</vt:lpstr>
      <vt:lpstr>Presentazione standard di PowerPoint</vt:lpstr>
      <vt:lpstr>Sommario</vt:lpstr>
      <vt:lpstr>Cos’è un gioco</vt:lpstr>
      <vt:lpstr>Nozioni della Teoria dei Giochi</vt:lpstr>
      <vt:lpstr>Equilibrio di Nash</vt:lpstr>
      <vt:lpstr>Giochi Critici</vt:lpstr>
      <vt:lpstr>Alcuni giochi critici</vt:lpstr>
      <vt:lpstr>Alcuni giochi critici</vt:lpstr>
      <vt:lpstr>Alcuni giochi critici</vt:lpstr>
      <vt:lpstr>Alcuni giochi critici</vt:lpstr>
      <vt:lpstr>Presentazione standard di PowerPoint</vt:lpstr>
      <vt:lpstr>Alcuni giochi critici   L’Evasione Fiscale </vt:lpstr>
      <vt:lpstr>Una via di uscita</vt:lpstr>
      <vt:lpstr>Giochi ripetuti infinitamente</vt:lpstr>
      <vt:lpstr>Fattore di sconto</vt:lpstr>
      <vt:lpstr>Valore Attuale</vt:lpstr>
      <vt:lpstr>Esito previsto dei giochi ripetuti infinitamente</vt:lpstr>
      <vt:lpstr>Teorema di Friedman</vt:lpstr>
      <vt:lpstr>Fase 1: Come si ottiene tale Equilibrio di Nash Perfetto nei sottogiochi</vt:lpstr>
      <vt:lpstr>Fase 2: Come si calcolano i valori di δ sufficientemente prossimi a 1</vt:lpstr>
      <vt:lpstr>Passaggio dalla via di uscita alla  via di uscita con tasso di interesse</vt:lpstr>
      <vt:lpstr>Una via di uscita con tasso di interesse</vt:lpstr>
      <vt:lpstr>Giochi ripetuti infinitamente  con tasso di interesse</vt:lpstr>
      <vt:lpstr>Osservazione 1</vt:lpstr>
      <vt:lpstr>Esito previsto dei giochi ripetuti infinitamente con tasso di interesse</vt:lpstr>
      <vt:lpstr>Osservazione 2</vt:lpstr>
      <vt:lpstr>Teorema di Friedman  con tasso di interesse</vt:lpstr>
      <vt:lpstr>Applicazione al gioco dell’evasione fiscale:  via di uscita con tasso di interesse</vt:lpstr>
      <vt:lpstr>Applicazione al gioco dell’evasione fiscale: via di uscita con tasso di interesse</vt:lpstr>
      <vt:lpstr>Supporto alle decisioni</vt:lpstr>
      <vt:lpstr>Studio della Condizione A</vt:lpstr>
      <vt:lpstr>Studio della Condizione B</vt:lpstr>
      <vt:lpstr>Presentazione standard di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selenia</dc:creator>
  <cp:lastModifiedBy>Mosca</cp:lastModifiedBy>
  <cp:revision>144</cp:revision>
  <dcterms:created xsi:type="dcterms:W3CDTF">2013-02-27T21:33:11Z</dcterms:created>
  <dcterms:modified xsi:type="dcterms:W3CDTF">2013-06-07T11:18:43Z</dcterms:modified>
</cp:coreProperties>
</file>